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rawings/drawing4.xml" ContentType="application/vnd.openxmlformats-officedocument.drawingml.chartshap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rawings/drawing1.xml" ContentType="application/vnd.openxmlformats-officedocument.drawingml.chartshapes+xml"/>
  <Override PartName="/ppt/drawings/drawing2.xml" ContentType="application/vnd.openxmlformats-officedocument.drawingml.chartshapes+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harts/chart8.xml" ContentType="application/vnd.openxmlformats-officedocument.drawingml.chart+xml"/>
  <Override PartName="/ppt/charts/chart9.xml" ContentType="application/vnd.openxmlformats-officedocument.drawingml.chart+xml"/>
  <Override PartName="/ppt/slideLayouts/slideLayout10.xml" ContentType="application/vnd.openxmlformats-officedocument.presentationml.slideLayout+xml"/>
  <Override PartName="/ppt/charts/chart6.xml" ContentType="application/vnd.openxmlformats-officedocument.drawingml.chart+xml"/>
  <Override PartName="/ppt/charts/chart7.xml" ContentType="application/vnd.openxmlformats-officedocument.drawingml.chart+xml"/>
  <Default Extension="xlsx" ContentType="application/vnd.openxmlformats-officedocument.spreadsheetml.sheet"/>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drawings/drawing5.xml" ContentType="application/vnd.openxmlformats-officedocument.drawingml.chartshape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rawings/drawing3.xml" ContentType="application/vnd.openxmlformats-officedocument.drawingml.chartshap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CC33"/>
  </p:clrMru>
</p:presentationPr>
</file>

<file path=ppt/tableStyles.xml><?xml version="1.0" encoding="utf-8"?>
<a:tblStyleLst xmlns:a="http://schemas.openxmlformats.org/drawingml/2006/main" def="{5C22544A-7EE6-4342-B048-85BDC9FD1C3A}">
  <a:tblStyle styleId="{5C22544A-7EE6-4342-B048-85BDC9FD1C3A}" styleName="Mellanmörkt format 2 - Dekorfärg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034E78-7F5D-4C2E-B375-FC64B27BC917}" styleName="Mörkt forma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Inget format, tabellrutnät">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Inget format, inget rutnät">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package" Target="../embeddings/Microsoft_Office_Excel-kalkylblad1.xlsx"/></Relationships>
</file>

<file path=ppt/charts/_rels/chart2.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package" Target="../embeddings/Microsoft_Office_Excel-kalkylblad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3.xml"/><Relationship Id="rId1" Type="http://schemas.openxmlformats.org/officeDocument/2006/relationships/package" Target="../embeddings/Microsoft_Office_Excel-kalkylblad3.xlsx"/></Relationships>
</file>

<file path=ppt/charts/_rels/chart4.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Office_Excel-kalkylblad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Office_Excel-kalkylblad5.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5.xml"/><Relationship Id="rId1" Type="http://schemas.openxmlformats.org/officeDocument/2006/relationships/package" Target="../embeddings/Microsoft_Office_Excel-kalkylblad6.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Office_Excel-kalkylblad7.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Office_Excel-kalkylblad8.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Office_Excel-kalkylblad9.xlsx"/></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sv-SE"/>
  <c:chart>
    <c:autoTitleDeleted val="1"/>
    <c:plotArea>
      <c:layout/>
      <c:barChart>
        <c:barDir val="col"/>
        <c:grouping val="clustered"/>
        <c:ser>
          <c:idx val="0"/>
          <c:order val="0"/>
          <c:tx>
            <c:strRef>
              <c:f>Blad1!$B$1</c:f>
              <c:strCache>
                <c:ptCount val="1"/>
                <c:pt idx="0">
                  <c:v>Procent</c:v>
                </c:pt>
              </c:strCache>
            </c:strRef>
          </c:tx>
          <c:cat>
            <c:strRef>
              <c:f>Blad1!$A$2:$A$10</c:f>
              <c:strCache>
                <c:ptCount val="9"/>
                <c:pt idx="0">
                  <c:v>S</c:v>
                </c:pt>
                <c:pt idx="1">
                  <c:v>V</c:v>
                </c:pt>
                <c:pt idx="2">
                  <c:v>Mp</c:v>
                </c:pt>
                <c:pt idx="3">
                  <c:v>M</c:v>
                </c:pt>
                <c:pt idx="4">
                  <c:v>C</c:v>
                </c:pt>
                <c:pt idx="5">
                  <c:v>Fp</c:v>
                </c:pt>
                <c:pt idx="6">
                  <c:v>Kd</c:v>
                </c:pt>
                <c:pt idx="7">
                  <c:v>Sd</c:v>
                </c:pt>
                <c:pt idx="8">
                  <c:v>Ö</c:v>
                </c:pt>
              </c:strCache>
            </c:strRef>
          </c:cat>
          <c:val>
            <c:numRef>
              <c:f>Blad1!$B$2:$B$10</c:f>
              <c:numCache>
                <c:formatCode>General</c:formatCode>
                <c:ptCount val="9"/>
                <c:pt idx="0">
                  <c:v>37.1</c:v>
                </c:pt>
                <c:pt idx="1">
                  <c:v>6.5</c:v>
                </c:pt>
                <c:pt idx="2">
                  <c:v>7.4</c:v>
                </c:pt>
                <c:pt idx="3">
                  <c:v>27.2</c:v>
                </c:pt>
                <c:pt idx="4">
                  <c:v>5.5</c:v>
                </c:pt>
                <c:pt idx="5">
                  <c:v>7.1</c:v>
                </c:pt>
                <c:pt idx="6">
                  <c:v>4</c:v>
                </c:pt>
                <c:pt idx="7">
                  <c:v>4.5</c:v>
                </c:pt>
                <c:pt idx="8">
                  <c:v>0.8</c:v>
                </c:pt>
              </c:numCache>
            </c:numRef>
          </c:val>
        </c:ser>
        <c:axId val="121325440"/>
        <c:axId val="121326976"/>
      </c:barChart>
      <c:catAx>
        <c:axId val="121325440"/>
        <c:scaling>
          <c:orientation val="minMax"/>
        </c:scaling>
        <c:axPos val="b"/>
        <c:numFmt formatCode="General" sourceLinked="1"/>
        <c:tickLblPos val="nextTo"/>
        <c:crossAx val="121326976"/>
        <c:crosses val="autoZero"/>
        <c:auto val="1"/>
        <c:lblAlgn val="ctr"/>
        <c:lblOffset val="100"/>
      </c:catAx>
      <c:valAx>
        <c:axId val="121326976"/>
        <c:scaling>
          <c:orientation val="minMax"/>
        </c:scaling>
        <c:axPos val="l"/>
        <c:majorGridlines>
          <c:spPr>
            <a:ln w="0">
              <a:solidFill>
                <a:schemeClr val="bg1"/>
              </a:solidFill>
            </a:ln>
          </c:spPr>
        </c:majorGridlines>
        <c:numFmt formatCode="General" sourceLinked="1"/>
        <c:tickLblPos val="nextTo"/>
        <c:txPr>
          <a:bodyPr/>
          <a:lstStyle/>
          <a:p>
            <a:pPr>
              <a:defRPr b="0"/>
            </a:pPr>
            <a:endParaRPr lang="sv-SE"/>
          </a:p>
        </c:txPr>
        <c:crossAx val="121325440"/>
        <c:crosses val="autoZero"/>
        <c:crossBetween val="between"/>
      </c:valAx>
    </c:plotArea>
    <c:plotVisOnly val="1"/>
  </c:chart>
  <c:txPr>
    <a:bodyPr/>
    <a:lstStyle/>
    <a:p>
      <a:pPr>
        <a:defRPr sz="1800"/>
      </a:pPr>
      <a:endParaRPr lang="sv-SE"/>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sv-SE"/>
  <c:chart>
    <c:autoTitleDeleted val="1"/>
    <c:plotArea>
      <c:layout>
        <c:manualLayout>
          <c:layoutTarget val="inner"/>
          <c:xMode val="edge"/>
          <c:yMode val="edge"/>
          <c:x val="0.17762030411985619"/>
          <c:y val="8.1307566205903153E-2"/>
          <c:w val="0.81920511492482995"/>
          <c:h val="0.74561387988830408"/>
        </c:manualLayout>
      </c:layout>
      <c:barChart>
        <c:barDir val="col"/>
        <c:grouping val="clustered"/>
        <c:ser>
          <c:idx val="0"/>
          <c:order val="0"/>
          <c:tx>
            <c:strRef>
              <c:f>Blad1!$B$1</c:f>
              <c:strCache>
                <c:ptCount val="1"/>
                <c:pt idx="0">
                  <c:v>Procent</c:v>
                </c:pt>
              </c:strCache>
            </c:strRef>
          </c:tx>
          <c:cat>
            <c:strRef>
              <c:f>Blad1!$A$2:$A$10</c:f>
              <c:strCache>
                <c:ptCount val="9"/>
                <c:pt idx="0">
                  <c:v>S</c:v>
                </c:pt>
                <c:pt idx="1">
                  <c:v>V</c:v>
                </c:pt>
                <c:pt idx="2">
                  <c:v>Mp</c:v>
                </c:pt>
                <c:pt idx="3">
                  <c:v>M</c:v>
                </c:pt>
                <c:pt idx="4">
                  <c:v>C</c:v>
                </c:pt>
                <c:pt idx="5">
                  <c:v>Fp</c:v>
                </c:pt>
                <c:pt idx="6">
                  <c:v>Kd</c:v>
                </c:pt>
                <c:pt idx="7">
                  <c:v>Sd</c:v>
                </c:pt>
                <c:pt idx="8">
                  <c:v>Ö</c:v>
                </c:pt>
              </c:strCache>
            </c:strRef>
          </c:cat>
          <c:val>
            <c:numRef>
              <c:f>Blad1!$B$2:$B$10</c:f>
              <c:numCache>
                <c:formatCode>General</c:formatCode>
                <c:ptCount val="9"/>
                <c:pt idx="0">
                  <c:v>37.1</c:v>
                </c:pt>
                <c:pt idx="1">
                  <c:v>6.5</c:v>
                </c:pt>
                <c:pt idx="2">
                  <c:v>7.4</c:v>
                </c:pt>
                <c:pt idx="3">
                  <c:v>27.2</c:v>
                </c:pt>
                <c:pt idx="4">
                  <c:v>5.5</c:v>
                </c:pt>
                <c:pt idx="5">
                  <c:v>7.1</c:v>
                </c:pt>
                <c:pt idx="6">
                  <c:v>4</c:v>
                </c:pt>
                <c:pt idx="7">
                  <c:v>4.5</c:v>
                </c:pt>
                <c:pt idx="8">
                  <c:v>0.8</c:v>
                </c:pt>
              </c:numCache>
            </c:numRef>
          </c:val>
        </c:ser>
        <c:axId val="121264384"/>
        <c:axId val="121241600"/>
      </c:barChart>
      <c:catAx>
        <c:axId val="121264384"/>
        <c:scaling>
          <c:orientation val="minMax"/>
        </c:scaling>
        <c:axPos val="b"/>
        <c:numFmt formatCode="General" sourceLinked="1"/>
        <c:tickLblPos val="nextTo"/>
        <c:crossAx val="121241600"/>
        <c:crossesAt val="3"/>
        <c:auto val="1"/>
        <c:lblAlgn val="ctr"/>
        <c:lblOffset val="100"/>
      </c:catAx>
      <c:valAx>
        <c:axId val="121241600"/>
        <c:scaling>
          <c:orientation val="minMax"/>
          <c:min val="3"/>
        </c:scaling>
        <c:axPos val="l"/>
        <c:majorGridlines>
          <c:spPr>
            <a:ln w="0">
              <a:solidFill>
                <a:schemeClr val="bg1"/>
              </a:solidFill>
            </a:ln>
          </c:spPr>
        </c:majorGridlines>
        <c:numFmt formatCode="General" sourceLinked="1"/>
        <c:tickLblPos val="nextTo"/>
        <c:txPr>
          <a:bodyPr/>
          <a:lstStyle/>
          <a:p>
            <a:pPr>
              <a:defRPr b="0"/>
            </a:pPr>
            <a:endParaRPr lang="sv-SE"/>
          </a:p>
        </c:txPr>
        <c:crossAx val="121264384"/>
        <c:crosses val="autoZero"/>
        <c:crossBetween val="between"/>
      </c:valAx>
    </c:plotArea>
    <c:plotVisOnly val="1"/>
  </c:chart>
  <c:txPr>
    <a:bodyPr/>
    <a:lstStyle/>
    <a:p>
      <a:pPr>
        <a:defRPr sz="1800"/>
      </a:pPr>
      <a:endParaRPr lang="sv-SE"/>
    </a:p>
  </c:tx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sv-SE"/>
  <c:style val="26"/>
  <c:chart>
    <c:autoTitleDeleted val="1"/>
    <c:plotArea>
      <c:layout/>
      <c:pieChart>
        <c:varyColors val="1"/>
        <c:ser>
          <c:idx val="0"/>
          <c:order val="0"/>
          <c:tx>
            <c:strRef>
              <c:f>Blad1!$B$1</c:f>
              <c:strCache>
                <c:ptCount val="1"/>
                <c:pt idx="0">
                  <c:v>Procent</c:v>
                </c:pt>
              </c:strCache>
            </c:strRef>
          </c:tx>
          <c:dLbls>
            <c:showVal val="1"/>
            <c:showCatName val="1"/>
            <c:showLeaderLines val="1"/>
          </c:dLbls>
          <c:cat>
            <c:strRef>
              <c:f>Blad1!$A$2:$A$10</c:f>
              <c:strCache>
                <c:ptCount val="9"/>
                <c:pt idx="0">
                  <c:v>S</c:v>
                </c:pt>
                <c:pt idx="1">
                  <c:v>V</c:v>
                </c:pt>
                <c:pt idx="2">
                  <c:v>Mp</c:v>
                </c:pt>
                <c:pt idx="3">
                  <c:v>M</c:v>
                </c:pt>
                <c:pt idx="4">
                  <c:v>C</c:v>
                </c:pt>
                <c:pt idx="5">
                  <c:v>Fp</c:v>
                </c:pt>
                <c:pt idx="6">
                  <c:v>Kd</c:v>
                </c:pt>
                <c:pt idx="7">
                  <c:v>Sd</c:v>
                </c:pt>
                <c:pt idx="8">
                  <c:v>Ö</c:v>
                </c:pt>
              </c:strCache>
            </c:strRef>
          </c:cat>
          <c:val>
            <c:numRef>
              <c:f>Blad1!$B$2:$B$10</c:f>
              <c:numCache>
                <c:formatCode>General</c:formatCode>
                <c:ptCount val="9"/>
                <c:pt idx="0">
                  <c:v>37.1</c:v>
                </c:pt>
                <c:pt idx="1">
                  <c:v>6.5</c:v>
                </c:pt>
                <c:pt idx="2">
                  <c:v>7.4</c:v>
                </c:pt>
                <c:pt idx="3">
                  <c:v>27.2</c:v>
                </c:pt>
                <c:pt idx="4">
                  <c:v>5.5</c:v>
                </c:pt>
                <c:pt idx="5">
                  <c:v>7.1</c:v>
                </c:pt>
                <c:pt idx="6">
                  <c:v>4</c:v>
                </c:pt>
                <c:pt idx="7">
                  <c:v>4.5</c:v>
                </c:pt>
                <c:pt idx="8">
                  <c:v>0.8</c:v>
                </c:pt>
              </c:numCache>
            </c:numRef>
          </c:val>
        </c:ser>
        <c:firstSliceAng val="0"/>
      </c:pieChart>
    </c:plotArea>
    <c:plotVisOnly val="1"/>
  </c:chart>
  <c:txPr>
    <a:bodyPr/>
    <a:lstStyle/>
    <a:p>
      <a:pPr>
        <a:defRPr sz="1800"/>
      </a:pPr>
      <a:endParaRPr lang="sv-SE"/>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sv-SE"/>
  <c:style val="34"/>
  <c:chart>
    <c:autoTitleDeleted val="1"/>
    <c:view3D>
      <c:rotX val="20"/>
      <c:perspective val="10"/>
    </c:view3D>
    <c:plotArea>
      <c:layout/>
      <c:pie3DChart>
        <c:varyColors val="1"/>
        <c:ser>
          <c:idx val="0"/>
          <c:order val="0"/>
          <c:tx>
            <c:strRef>
              <c:f>Blad1!$B$1</c:f>
              <c:strCache>
                <c:ptCount val="1"/>
                <c:pt idx="0">
                  <c:v>Procent</c:v>
                </c:pt>
              </c:strCache>
            </c:strRef>
          </c:tx>
          <c:dLbls>
            <c:showCatName val="1"/>
            <c:showLeaderLines val="1"/>
          </c:dLbls>
          <c:cat>
            <c:strRef>
              <c:f>Blad1!$A$2:$A$10</c:f>
              <c:strCache>
                <c:ptCount val="9"/>
                <c:pt idx="0">
                  <c:v>S</c:v>
                </c:pt>
                <c:pt idx="1">
                  <c:v>V</c:v>
                </c:pt>
                <c:pt idx="2">
                  <c:v>Mp</c:v>
                </c:pt>
                <c:pt idx="3">
                  <c:v>M</c:v>
                </c:pt>
                <c:pt idx="4">
                  <c:v>C</c:v>
                </c:pt>
                <c:pt idx="5">
                  <c:v>Fp</c:v>
                </c:pt>
                <c:pt idx="6">
                  <c:v>Kd</c:v>
                </c:pt>
                <c:pt idx="7">
                  <c:v>Sd</c:v>
                </c:pt>
                <c:pt idx="8">
                  <c:v>Ö</c:v>
                </c:pt>
              </c:strCache>
            </c:strRef>
          </c:cat>
          <c:val>
            <c:numRef>
              <c:f>Blad1!$B$2:$B$10</c:f>
              <c:numCache>
                <c:formatCode>General</c:formatCode>
                <c:ptCount val="9"/>
                <c:pt idx="0">
                  <c:v>37.1</c:v>
                </c:pt>
                <c:pt idx="1">
                  <c:v>6.5</c:v>
                </c:pt>
                <c:pt idx="2">
                  <c:v>7.4</c:v>
                </c:pt>
                <c:pt idx="3">
                  <c:v>27.2</c:v>
                </c:pt>
                <c:pt idx="4">
                  <c:v>5.5</c:v>
                </c:pt>
                <c:pt idx="5">
                  <c:v>7.1</c:v>
                </c:pt>
                <c:pt idx="6">
                  <c:v>4</c:v>
                </c:pt>
                <c:pt idx="7">
                  <c:v>4.5</c:v>
                </c:pt>
                <c:pt idx="8">
                  <c:v>0.8</c:v>
                </c:pt>
              </c:numCache>
            </c:numRef>
          </c:val>
        </c:ser>
      </c:pie3DChart>
    </c:plotArea>
    <c:plotVisOnly val="1"/>
  </c:chart>
  <c:txPr>
    <a:bodyPr/>
    <a:lstStyle/>
    <a:p>
      <a:pPr>
        <a:defRPr sz="1800"/>
      </a:pPr>
      <a:endParaRPr lang="sv-SE"/>
    </a:p>
  </c:txPr>
  <c:externalData r:id="rId1"/>
  <c:userShapes r:id="rId2"/>
</c:chartSpace>
</file>

<file path=ppt/charts/chart5.xml><?xml version="1.0" encoding="utf-8"?>
<c:chartSpace xmlns:c="http://schemas.openxmlformats.org/drawingml/2006/chart" xmlns:a="http://schemas.openxmlformats.org/drawingml/2006/main" xmlns:r="http://schemas.openxmlformats.org/officeDocument/2006/relationships">
  <c:date1904 val="1"/>
  <c:lang val="sv-SE"/>
  <c:chart>
    <c:autoTitleDeleted val="1"/>
    <c:plotArea>
      <c:layout>
        <c:manualLayout>
          <c:layoutTarget val="inner"/>
          <c:xMode val="edge"/>
          <c:yMode val="edge"/>
          <c:x val="8.5314140419947504E-2"/>
          <c:y val="6.558587598425196E-2"/>
          <c:w val="0.881352526246719"/>
          <c:h val="0.79480216535433057"/>
        </c:manualLayout>
      </c:layout>
      <c:barChart>
        <c:barDir val="col"/>
        <c:grouping val="stacked"/>
        <c:ser>
          <c:idx val="0"/>
          <c:order val="0"/>
          <c:tx>
            <c:strRef>
              <c:f>Blad1!$B$1</c:f>
              <c:strCache>
                <c:ptCount val="1"/>
                <c:pt idx="0">
                  <c:v>S</c:v>
                </c:pt>
              </c:strCache>
            </c:strRef>
          </c:tx>
          <c:spPr>
            <a:solidFill>
              <a:srgbClr val="C00000"/>
            </a:solidFill>
          </c:spPr>
          <c:dLbls>
            <c:showSerName val="1"/>
          </c:dLbls>
          <c:cat>
            <c:strRef>
              <c:f>Blad1!$A$2:$A$3</c:f>
              <c:strCache>
                <c:ptCount val="2"/>
                <c:pt idx="0">
                  <c:v>Rödgrön</c:v>
                </c:pt>
                <c:pt idx="1">
                  <c:v>Alliansen</c:v>
                </c:pt>
              </c:strCache>
            </c:strRef>
          </c:cat>
          <c:val>
            <c:numRef>
              <c:f>Blad1!$B$2:$B$3</c:f>
              <c:numCache>
                <c:formatCode>General</c:formatCode>
                <c:ptCount val="2"/>
                <c:pt idx="0">
                  <c:v>37.1</c:v>
                </c:pt>
              </c:numCache>
            </c:numRef>
          </c:val>
        </c:ser>
        <c:ser>
          <c:idx val="1"/>
          <c:order val="1"/>
          <c:tx>
            <c:strRef>
              <c:f>Blad1!$C$1</c:f>
              <c:strCache>
                <c:ptCount val="1"/>
                <c:pt idx="0">
                  <c:v>V</c:v>
                </c:pt>
              </c:strCache>
            </c:strRef>
          </c:tx>
          <c:spPr>
            <a:solidFill>
              <a:srgbClr val="FF0000"/>
            </a:solidFill>
          </c:spPr>
          <c:dLbls>
            <c:dLbl>
              <c:idx val="0"/>
              <c:layout/>
              <c:showSerName val="1"/>
            </c:dLbl>
            <c:showVal val="1"/>
          </c:dLbls>
          <c:cat>
            <c:strRef>
              <c:f>Blad1!$A$2:$A$3</c:f>
              <c:strCache>
                <c:ptCount val="2"/>
                <c:pt idx="0">
                  <c:v>Rödgrön</c:v>
                </c:pt>
                <c:pt idx="1">
                  <c:v>Alliansen</c:v>
                </c:pt>
              </c:strCache>
            </c:strRef>
          </c:cat>
          <c:val>
            <c:numRef>
              <c:f>Blad1!$C$2:$C$3</c:f>
              <c:numCache>
                <c:formatCode>General</c:formatCode>
                <c:ptCount val="2"/>
                <c:pt idx="0">
                  <c:v>6.5</c:v>
                </c:pt>
              </c:numCache>
            </c:numRef>
          </c:val>
        </c:ser>
        <c:ser>
          <c:idx val="2"/>
          <c:order val="2"/>
          <c:tx>
            <c:strRef>
              <c:f>Blad1!$D$1</c:f>
              <c:strCache>
                <c:ptCount val="1"/>
                <c:pt idx="0">
                  <c:v>Mp</c:v>
                </c:pt>
              </c:strCache>
            </c:strRef>
          </c:tx>
          <c:spPr>
            <a:solidFill>
              <a:srgbClr val="33CC33"/>
            </a:solidFill>
          </c:spPr>
          <c:dLbls>
            <c:showSerName val="1"/>
          </c:dLbls>
          <c:cat>
            <c:strRef>
              <c:f>Blad1!$A$2:$A$3</c:f>
              <c:strCache>
                <c:ptCount val="2"/>
                <c:pt idx="0">
                  <c:v>Rödgrön</c:v>
                </c:pt>
                <c:pt idx="1">
                  <c:v>Alliansen</c:v>
                </c:pt>
              </c:strCache>
            </c:strRef>
          </c:cat>
          <c:val>
            <c:numRef>
              <c:f>Blad1!$D$2:$D$3</c:f>
              <c:numCache>
                <c:formatCode>General</c:formatCode>
                <c:ptCount val="2"/>
                <c:pt idx="0">
                  <c:v>7.4</c:v>
                </c:pt>
              </c:numCache>
            </c:numRef>
          </c:val>
        </c:ser>
        <c:ser>
          <c:idx val="3"/>
          <c:order val="3"/>
          <c:tx>
            <c:strRef>
              <c:f>Blad1!$E$1</c:f>
              <c:strCache>
                <c:ptCount val="1"/>
                <c:pt idx="0">
                  <c:v>M</c:v>
                </c:pt>
              </c:strCache>
            </c:strRef>
          </c:tx>
          <c:spPr>
            <a:solidFill>
              <a:schemeClr val="tx2">
                <a:lumMod val="75000"/>
              </a:schemeClr>
            </a:solidFill>
          </c:spPr>
          <c:dLbls>
            <c:showSerName val="1"/>
          </c:dLbls>
          <c:cat>
            <c:strRef>
              <c:f>Blad1!$A$2:$A$3</c:f>
              <c:strCache>
                <c:ptCount val="2"/>
                <c:pt idx="0">
                  <c:v>Rödgrön</c:v>
                </c:pt>
                <c:pt idx="1">
                  <c:v>Alliansen</c:v>
                </c:pt>
              </c:strCache>
            </c:strRef>
          </c:cat>
          <c:val>
            <c:numRef>
              <c:f>Blad1!$E$2:$E$3</c:f>
              <c:numCache>
                <c:formatCode>General</c:formatCode>
                <c:ptCount val="2"/>
                <c:pt idx="1">
                  <c:v>27.2</c:v>
                </c:pt>
              </c:numCache>
            </c:numRef>
          </c:val>
        </c:ser>
        <c:ser>
          <c:idx val="4"/>
          <c:order val="4"/>
          <c:tx>
            <c:strRef>
              <c:f>Blad1!$F$1</c:f>
              <c:strCache>
                <c:ptCount val="1"/>
                <c:pt idx="0">
                  <c:v>C</c:v>
                </c:pt>
              </c:strCache>
            </c:strRef>
          </c:tx>
          <c:spPr>
            <a:solidFill>
              <a:srgbClr val="00B050"/>
            </a:solidFill>
          </c:spPr>
          <c:dLbls>
            <c:showSerName val="1"/>
          </c:dLbls>
          <c:cat>
            <c:strRef>
              <c:f>Blad1!$A$2:$A$3</c:f>
              <c:strCache>
                <c:ptCount val="2"/>
                <c:pt idx="0">
                  <c:v>Rödgrön</c:v>
                </c:pt>
                <c:pt idx="1">
                  <c:v>Alliansen</c:v>
                </c:pt>
              </c:strCache>
            </c:strRef>
          </c:cat>
          <c:val>
            <c:numRef>
              <c:f>Blad1!$F$2:$F$3</c:f>
              <c:numCache>
                <c:formatCode>General</c:formatCode>
                <c:ptCount val="2"/>
                <c:pt idx="1">
                  <c:v>5.5</c:v>
                </c:pt>
              </c:numCache>
            </c:numRef>
          </c:val>
        </c:ser>
        <c:ser>
          <c:idx val="5"/>
          <c:order val="5"/>
          <c:tx>
            <c:strRef>
              <c:f>Blad1!$G$1</c:f>
              <c:strCache>
                <c:ptCount val="1"/>
                <c:pt idx="0">
                  <c:v>Fp</c:v>
                </c:pt>
              </c:strCache>
            </c:strRef>
          </c:tx>
          <c:spPr>
            <a:solidFill>
              <a:schemeClr val="accent1"/>
            </a:solidFill>
          </c:spPr>
          <c:dLbls>
            <c:showSerName val="1"/>
          </c:dLbls>
          <c:cat>
            <c:strRef>
              <c:f>Blad1!$A$2:$A$3</c:f>
              <c:strCache>
                <c:ptCount val="2"/>
                <c:pt idx="0">
                  <c:v>Rödgrön</c:v>
                </c:pt>
                <c:pt idx="1">
                  <c:v>Alliansen</c:v>
                </c:pt>
              </c:strCache>
            </c:strRef>
          </c:cat>
          <c:val>
            <c:numRef>
              <c:f>Blad1!$G$2:$G$3</c:f>
              <c:numCache>
                <c:formatCode>General</c:formatCode>
                <c:ptCount val="2"/>
                <c:pt idx="1">
                  <c:v>7.1</c:v>
                </c:pt>
              </c:numCache>
            </c:numRef>
          </c:val>
        </c:ser>
        <c:ser>
          <c:idx val="6"/>
          <c:order val="6"/>
          <c:tx>
            <c:strRef>
              <c:f>Blad1!$H$1</c:f>
              <c:strCache>
                <c:ptCount val="1"/>
                <c:pt idx="0">
                  <c:v>Kd</c:v>
                </c:pt>
              </c:strCache>
            </c:strRef>
          </c:tx>
          <c:dLbls>
            <c:showSerName val="1"/>
          </c:dLbls>
          <c:cat>
            <c:strRef>
              <c:f>Blad1!$A$2:$A$3</c:f>
              <c:strCache>
                <c:ptCount val="2"/>
                <c:pt idx="0">
                  <c:v>Rödgrön</c:v>
                </c:pt>
                <c:pt idx="1">
                  <c:v>Alliansen</c:v>
                </c:pt>
              </c:strCache>
            </c:strRef>
          </c:cat>
          <c:val>
            <c:numRef>
              <c:f>Blad1!$H$2:$H$3</c:f>
              <c:numCache>
                <c:formatCode>General</c:formatCode>
                <c:ptCount val="2"/>
                <c:pt idx="1">
                  <c:v>4</c:v>
                </c:pt>
              </c:numCache>
            </c:numRef>
          </c:val>
        </c:ser>
        <c:dLbls>
          <c:showVal val="1"/>
        </c:dLbls>
        <c:gapWidth val="75"/>
        <c:overlap val="100"/>
        <c:axId val="122021376"/>
        <c:axId val="122022912"/>
      </c:barChart>
      <c:catAx>
        <c:axId val="122021376"/>
        <c:scaling>
          <c:orientation val="minMax"/>
        </c:scaling>
        <c:axPos val="b"/>
        <c:numFmt formatCode="General" sourceLinked="1"/>
        <c:majorTickMark val="none"/>
        <c:tickLblPos val="nextTo"/>
        <c:crossAx val="122022912"/>
        <c:crosses val="autoZero"/>
        <c:auto val="1"/>
        <c:lblAlgn val="ctr"/>
        <c:lblOffset val="100"/>
      </c:catAx>
      <c:valAx>
        <c:axId val="122022912"/>
        <c:scaling>
          <c:orientation val="minMax"/>
        </c:scaling>
        <c:axPos val="l"/>
        <c:numFmt formatCode="General" sourceLinked="1"/>
        <c:majorTickMark val="none"/>
        <c:tickLblPos val="nextTo"/>
        <c:crossAx val="122021376"/>
        <c:crosses val="autoZero"/>
        <c:crossBetween val="between"/>
      </c:valAx>
    </c:plotArea>
    <c:plotVisOnly val="1"/>
  </c:chart>
  <c:spPr>
    <a:noFill/>
  </c:spPr>
  <c:txPr>
    <a:bodyPr/>
    <a:lstStyle/>
    <a:p>
      <a:pPr>
        <a:defRPr sz="1800"/>
      </a:pPr>
      <a:endParaRPr lang="sv-SE"/>
    </a:p>
  </c:txPr>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sv-SE"/>
  <c:chart>
    <c:autoTitleDeleted val="1"/>
    <c:plotArea>
      <c:layout/>
      <c:barChart>
        <c:barDir val="col"/>
        <c:grouping val="clustered"/>
        <c:ser>
          <c:idx val="0"/>
          <c:order val="0"/>
          <c:tx>
            <c:strRef>
              <c:f>Blad1!$B$1</c:f>
              <c:strCache>
                <c:ptCount val="1"/>
                <c:pt idx="0">
                  <c:v>07-dec</c:v>
                </c:pt>
              </c:strCache>
            </c:strRef>
          </c:tx>
          <c:cat>
            <c:strRef>
              <c:f>Blad1!$A$2:$A$10</c:f>
              <c:strCache>
                <c:ptCount val="9"/>
                <c:pt idx="0">
                  <c:v>S</c:v>
                </c:pt>
                <c:pt idx="1">
                  <c:v>V</c:v>
                </c:pt>
                <c:pt idx="2">
                  <c:v>Mp</c:v>
                </c:pt>
                <c:pt idx="3">
                  <c:v>M</c:v>
                </c:pt>
                <c:pt idx="4">
                  <c:v>C</c:v>
                </c:pt>
                <c:pt idx="5">
                  <c:v>Fp</c:v>
                </c:pt>
                <c:pt idx="6">
                  <c:v>Kd</c:v>
                </c:pt>
                <c:pt idx="7">
                  <c:v>Sd</c:v>
                </c:pt>
                <c:pt idx="8">
                  <c:v>Ö</c:v>
                </c:pt>
              </c:strCache>
            </c:strRef>
          </c:cat>
          <c:val>
            <c:numRef>
              <c:f>Blad1!$B$2:$B$10</c:f>
              <c:numCache>
                <c:formatCode>General</c:formatCode>
                <c:ptCount val="9"/>
                <c:pt idx="0">
                  <c:v>44.1</c:v>
                </c:pt>
                <c:pt idx="1">
                  <c:v>5.3</c:v>
                </c:pt>
                <c:pt idx="2">
                  <c:v>5.6</c:v>
                </c:pt>
                <c:pt idx="3">
                  <c:v>22.6</c:v>
                </c:pt>
                <c:pt idx="4">
                  <c:v>7.1</c:v>
                </c:pt>
                <c:pt idx="5">
                  <c:v>7.4</c:v>
                </c:pt>
                <c:pt idx="6">
                  <c:v>4.2</c:v>
                </c:pt>
                <c:pt idx="7">
                  <c:v>3.1</c:v>
                </c:pt>
                <c:pt idx="8">
                  <c:v>0.70000000000000007</c:v>
                </c:pt>
              </c:numCache>
            </c:numRef>
          </c:val>
        </c:ser>
        <c:ser>
          <c:idx val="1"/>
          <c:order val="1"/>
          <c:tx>
            <c:strRef>
              <c:f>Blad1!$C$1</c:f>
              <c:strCache>
                <c:ptCount val="1"/>
                <c:pt idx="0">
                  <c:v>08-dec</c:v>
                </c:pt>
              </c:strCache>
            </c:strRef>
          </c:tx>
          <c:cat>
            <c:strRef>
              <c:f>Blad1!$A$2:$A$10</c:f>
              <c:strCache>
                <c:ptCount val="9"/>
                <c:pt idx="0">
                  <c:v>S</c:v>
                </c:pt>
                <c:pt idx="1">
                  <c:v>V</c:v>
                </c:pt>
                <c:pt idx="2">
                  <c:v>Mp</c:v>
                </c:pt>
                <c:pt idx="3">
                  <c:v>M</c:v>
                </c:pt>
                <c:pt idx="4">
                  <c:v>C</c:v>
                </c:pt>
                <c:pt idx="5">
                  <c:v>Fp</c:v>
                </c:pt>
                <c:pt idx="6">
                  <c:v>Kd</c:v>
                </c:pt>
                <c:pt idx="7">
                  <c:v>Sd</c:v>
                </c:pt>
                <c:pt idx="8">
                  <c:v>Ö</c:v>
                </c:pt>
              </c:strCache>
            </c:strRef>
          </c:cat>
          <c:val>
            <c:numRef>
              <c:f>Blad1!$C$2:$C$10</c:f>
              <c:numCache>
                <c:formatCode>General</c:formatCode>
                <c:ptCount val="9"/>
                <c:pt idx="0">
                  <c:v>37.1</c:v>
                </c:pt>
                <c:pt idx="1">
                  <c:v>6.5</c:v>
                </c:pt>
                <c:pt idx="2">
                  <c:v>7.4</c:v>
                </c:pt>
                <c:pt idx="3">
                  <c:v>27.2</c:v>
                </c:pt>
                <c:pt idx="4">
                  <c:v>5.5</c:v>
                </c:pt>
                <c:pt idx="5">
                  <c:v>7.1</c:v>
                </c:pt>
                <c:pt idx="6">
                  <c:v>4</c:v>
                </c:pt>
                <c:pt idx="7">
                  <c:v>4.5</c:v>
                </c:pt>
                <c:pt idx="8">
                  <c:v>0.8</c:v>
                </c:pt>
              </c:numCache>
            </c:numRef>
          </c:val>
        </c:ser>
        <c:gapWidth val="75"/>
        <c:overlap val="-25"/>
        <c:axId val="123210368"/>
        <c:axId val="123216256"/>
      </c:barChart>
      <c:catAx>
        <c:axId val="123210368"/>
        <c:scaling>
          <c:orientation val="minMax"/>
        </c:scaling>
        <c:axPos val="b"/>
        <c:numFmt formatCode="General" sourceLinked="1"/>
        <c:majorTickMark val="none"/>
        <c:tickLblPos val="nextTo"/>
        <c:crossAx val="123216256"/>
        <c:crosses val="autoZero"/>
        <c:auto val="1"/>
        <c:lblAlgn val="ctr"/>
        <c:lblOffset val="100"/>
      </c:catAx>
      <c:valAx>
        <c:axId val="123216256"/>
        <c:scaling>
          <c:orientation val="minMax"/>
        </c:scaling>
        <c:axPos val="l"/>
        <c:majorGridlines>
          <c:spPr>
            <a:ln w="0">
              <a:solidFill>
                <a:schemeClr val="bg1"/>
              </a:solidFill>
            </a:ln>
          </c:spPr>
        </c:majorGridlines>
        <c:numFmt formatCode="General" sourceLinked="1"/>
        <c:majorTickMark val="none"/>
        <c:tickLblPos val="nextTo"/>
        <c:spPr>
          <a:ln w="9525">
            <a:noFill/>
          </a:ln>
        </c:spPr>
        <c:txPr>
          <a:bodyPr/>
          <a:lstStyle/>
          <a:p>
            <a:pPr>
              <a:defRPr b="0"/>
            </a:pPr>
            <a:endParaRPr lang="sv-SE"/>
          </a:p>
        </c:txPr>
        <c:crossAx val="123210368"/>
        <c:crosses val="autoZero"/>
        <c:crossBetween val="between"/>
      </c:valAx>
    </c:plotArea>
    <c:legend>
      <c:legendPos val="b"/>
      <c:layout/>
    </c:legend>
    <c:plotVisOnly val="1"/>
  </c:chart>
  <c:txPr>
    <a:bodyPr/>
    <a:lstStyle/>
    <a:p>
      <a:pPr>
        <a:defRPr sz="1800"/>
      </a:pPr>
      <a:endParaRPr lang="sv-SE"/>
    </a:p>
  </c:txPr>
  <c:externalData r:id="rId1"/>
  <c:userShapes r:id="rId2"/>
</c:chartSpace>
</file>

<file path=ppt/charts/chart7.xml><?xml version="1.0" encoding="utf-8"?>
<c:chartSpace xmlns:c="http://schemas.openxmlformats.org/drawingml/2006/chart" xmlns:a="http://schemas.openxmlformats.org/drawingml/2006/main" xmlns:r="http://schemas.openxmlformats.org/officeDocument/2006/relationships">
  <c:lang val="sv-SE"/>
  <c:chart>
    <c:plotArea>
      <c:layout/>
      <c:barChart>
        <c:barDir val="col"/>
        <c:grouping val="percentStacked"/>
        <c:ser>
          <c:idx val="0"/>
          <c:order val="0"/>
          <c:tx>
            <c:strRef>
              <c:f>Blad1!$B$1</c:f>
              <c:strCache>
                <c:ptCount val="1"/>
                <c:pt idx="0">
                  <c:v>Positiva</c:v>
                </c:pt>
              </c:strCache>
            </c:strRef>
          </c:tx>
          <c:cat>
            <c:strRef>
              <c:f>Blad1!$A$2:$A$3</c:f>
              <c:strCache>
                <c:ptCount val="2"/>
                <c:pt idx="0">
                  <c:v>Män</c:v>
                </c:pt>
                <c:pt idx="1">
                  <c:v>Kvinnor</c:v>
                </c:pt>
              </c:strCache>
            </c:strRef>
          </c:cat>
          <c:val>
            <c:numRef>
              <c:f>Blad1!$B$2:$B$3</c:f>
              <c:numCache>
                <c:formatCode>General</c:formatCode>
                <c:ptCount val="2"/>
                <c:pt idx="0">
                  <c:v>82</c:v>
                </c:pt>
                <c:pt idx="1">
                  <c:v>80</c:v>
                </c:pt>
              </c:numCache>
            </c:numRef>
          </c:val>
        </c:ser>
        <c:ser>
          <c:idx val="1"/>
          <c:order val="1"/>
          <c:tx>
            <c:strRef>
              <c:f>Blad1!$C$1</c:f>
              <c:strCache>
                <c:ptCount val="1"/>
                <c:pt idx="0">
                  <c:v>Negativa</c:v>
                </c:pt>
              </c:strCache>
            </c:strRef>
          </c:tx>
          <c:cat>
            <c:strRef>
              <c:f>Blad1!$A$2:$A$3</c:f>
              <c:strCache>
                <c:ptCount val="2"/>
                <c:pt idx="0">
                  <c:v>Män</c:v>
                </c:pt>
                <c:pt idx="1">
                  <c:v>Kvinnor</c:v>
                </c:pt>
              </c:strCache>
            </c:strRef>
          </c:cat>
          <c:val>
            <c:numRef>
              <c:f>Blad1!$C$2:$C$3</c:f>
              <c:numCache>
                <c:formatCode>General</c:formatCode>
                <c:ptCount val="2"/>
                <c:pt idx="0">
                  <c:v>18</c:v>
                </c:pt>
                <c:pt idx="1">
                  <c:v>20</c:v>
                </c:pt>
              </c:numCache>
            </c:numRef>
          </c:val>
        </c:ser>
        <c:overlap val="100"/>
        <c:axId val="127197184"/>
        <c:axId val="127200640"/>
      </c:barChart>
      <c:catAx>
        <c:axId val="127197184"/>
        <c:scaling>
          <c:orientation val="minMax"/>
        </c:scaling>
        <c:axPos val="b"/>
        <c:numFmt formatCode="General" sourceLinked="1"/>
        <c:tickLblPos val="nextTo"/>
        <c:crossAx val="127200640"/>
        <c:crosses val="autoZero"/>
        <c:auto val="1"/>
        <c:lblAlgn val="ctr"/>
        <c:lblOffset val="100"/>
      </c:catAx>
      <c:valAx>
        <c:axId val="127200640"/>
        <c:scaling>
          <c:orientation val="minMax"/>
        </c:scaling>
        <c:axPos val="l"/>
        <c:majorGridlines/>
        <c:numFmt formatCode="0%" sourceLinked="1"/>
        <c:tickLblPos val="nextTo"/>
        <c:crossAx val="127197184"/>
        <c:crosses val="autoZero"/>
        <c:crossBetween val="between"/>
      </c:valAx>
    </c:plotArea>
    <c:legend>
      <c:legendPos val="r"/>
      <c:layout/>
    </c:legend>
    <c:plotVisOnly val="1"/>
  </c:chart>
  <c:txPr>
    <a:bodyPr/>
    <a:lstStyle/>
    <a:p>
      <a:pPr>
        <a:defRPr sz="1800"/>
      </a:pPr>
      <a:endParaRPr lang="sv-SE"/>
    </a:p>
  </c:txPr>
  <c:externalData r:id="rId1"/>
</c:chartSpace>
</file>

<file path=ppt/charts/chart8.xml><?xml version="1.0" encoding="utf-8"?>
<c:chartSpace xmlns:c="http://schemas.openxmlformats.org/drawingml/2006/chart" xmlns:a="http://schemas.openxmlformats.org/drawingml/2006/main" xmlns:r="http://schemas.openxmlformats.org/officeDocument/2006/relationships">
  <c:lang val="sv-SE"/>
  <c:chart>
    <c:plotArea>
      <c:layout/>
      <c:barChart>
        <c:barDir val="col"/>
        <c:grouping val="clustered"/>
        <c:ser>
          <c:idx val="0"/>
          <c:order val="0"/>
          <c:tx>
            <c:strRef>
              <c:f>Blad1!#REFERENS!</c:f>
              <c:strCache>
                <c:ptCount val="1"/>
                <c:pt idx="0">
                  <c:v>#REF!</c:v>
                </c:pt>
              </c:strCache>
            </c:strRef>
          </c:tx>
          <c:spPr>
            <a:solidFill>
              <a:schemeClr val="tx1"/>
            </a:solidFill>
            <a:ln w="22225" cmpd="sng">
              <a:solidFill>
                <a:schemeClr val="tx1"/>
              </a:solidFill>
            </a:ln>
            <a:effectLst/>
          </c:spPr>
          <c:cat>
            <c:strRef>
              <c:f>Blad1!$A$1:$A$6</c:f>
              <c:strCache>
                <c:ptCount val="6"/>
                <c:pt idx="0">
                  <c:v>Antal tv-app. </c:v>
                </c:pt>
                <c:pt idx="1">
                  <c:v>0</c:v>
                </c:pt>
                <c:pt idx="2">
                  <c:v>1</c:v>
                </c:pt>
                <c:pt idx="3">
                  <c:v>2</c:v>
                </c:pt>
                <c:pt idx="4">
                  <c:v>3</c:v>
                </c:pt>
                <c:pt idx="5">
                  <c:v>4</c:v>
                </c:pt>
              </c:strCache>
            </c:strRef>
          </c:cat>
          <c:val>
            <c:numRef>
              <c:f>Blad1!$B$1:$B$6</c:f>
              <c:numCache>
                <c:formatCode>General</c:formatCode>
                <c:ptCount val="6"/>
                <c:pt idx="0">
                  <c:v>0</c:v>
                </c:pt>
                <c:pt idx="1">
                  <c:v>3</c:v>
                </c:pt>
                <c:pt idx="2">
                  <c:v>19</c:v>
                </c:pt>
                <c:pt idx="3">
                  <c:v>10</c:v>
                </c:pt>
                <c:pt idx="4">
                  <c:v>6</c:v>
                </c:pt>
                <c:pt idx="5">
                  <c:v>2</c:v>
                </c:pt>
              </c:numCache>
            </c:numRef>
          </c:val>
        </c:ser>
        <c:ser>
          <c:idx val="1"/>
          <c:order val="1"/>
          <c:tx>
            <c:strRef>
              <c:f>Blad1!$C$1</c:f>
              <c:strCache>
                <c:ptCount val="1"/>
              </c:strCache>
            </c:strRef>
          </c:tx>
          <c:cat>
            <c:strRef>
              <c:f>Blad1!$A$1:$A$6</c:f>
              <c:strCache>
                <c:ptCount val="6"/>
                <c:pt idx="0">
                  <c:v>Antal tv-app. </c:v>
                </c:pt>
                <c:pt idx="1">
                  <c:v>0</c:v>
                </c:pt>
                <c:pt idx="2">
                  <c:v>1</c:v>
                </c:pt>
                <c:pt idx="3">
                  <c:v>2</c:v>
                </c:pt>
                <c:pt idx="4">
                  <c:v>3</c:v>
                </c:pt>
                <c:pt idx="5">
                  <c:v>4</c:v>
                </c:pt>
              </c:strCache>
            </c:strRef>
          </c:cat>
          <c:val>
            <c:numRef>
              <c:f>Blad1!$C$2:$C$11</c:f>
              <c:numCache>
                <c:formatCode>General</c:formatCode>
                <c:ptCount val="10"/>
              </c:numCache>
            </c:numRef>
          </c:val>
        </c:ser>
        <c:ser>
          <c:idx val="2"/>
          <c:order val="2"/>
          <c:tx>
            <c:strRef>
              <c:f>Blad1!$D$1</c:f>
              <c:strCache>
                <c:ptCount val="1"/>
              </c:strCache>
            </c:strRef>
          </c:tx>
          <c:cat>
            <c:strRef>
              <c:f>Blad1!$A$1:$A$6</c:f>
              <c:strCache>
                <c:ptCount val="6"/>
                <c:pt idx="0">
                  <c:v>Antal tv-app. </c:v>
                </c:pt>
                <c:pt idx="1">
                  <c:v>0</c:v>
                </c:pt>
                <c:pt idx="2">
                  <c:v>1</c:v>
                </c:pt>
                <c:pt idx="3">
                  <c:v>2</c:v>
                </c:pt>
                <c:pt idx="4">
                  <c:v>3</c:v>
                </c:pt>
                <c:pt idx="5">
                  <c:v>4</c:v>
                </c:pt>
              </c:strCache>
            </c:strRef>
          </c:cat>
          <c:val>
            <c:numRef>
              <c:f>Blad1!$D$2:$D$11</c:f>
              <c:numCache>
                <c:formatCode>General</c:formatCode>
                <c:ptCount val="10"/>
              </c:numCache>
            </c:numRef>
          </c:val>
        </c:ser>
        <c:gapWidth val="195"/>
        <c:overlap val="-44"/>
        <c:axId val="127821312"/>
        <c:axId val="127822848"/>
      </c:barChart>
      <c:catAx>
        <c:axId val="127821312"/>
        <c:scaling>
          <c:orientation val="minMax"/>
        </c:scaling>
        <c:axPos val="b"/>
        <c:tickLblPos val="nextTo"/>
        <c:crossAx val="127822848"/>
        <c:crosses val="autoZero"/>
        <c:auto val="1"/>
        <c:lblAlgn val="ctr"/>
        <c:lblOffset val="100"/>
      </c:catAx>
      <c:valAx>
        <c:axId val="127822848"/>
        <c:scaling>
          <c:orientation val="minMax"/>
        </c:scaling>
        <c:axPos val="l"/>
        <c:majorGridlines>
          <c:spPr>
            <a:ln>
              <a:solidFill>
                <a:schemeClr val="bg1"/>
              </a:solidFill>
            </a:ln>
          </c:spPr>
        </c:majorGridlines>
        <c:numFmt formatCode="General" sourceLinked="1"/>
        <c:tickLblPos val="nextTo"/>
        <c:crossAx val="127821312"/>
        <c:crosses val="autoZero"/>
        <c:crossBetween val="between"/>
      </c:valAx>
    </c:plotArea>
    <c:plotVisOnly val="1"/>
  </c:chart>
  <c:txPr>
    <a:bodyPr/>
    <a:lstStyle/>
    <a:p>
      <a:pPr>
        <a:defRPr sz="1800"/>
      </a:pPr>
      <a:endParaRPr lang="sv-SE"/>
    </a:p>
  </c:txPr>
  <c:externalData r:id="rId1"/>
</c:chartSpace>
</file>

<file path=ppt/charts/chart9.xml><?xml version="1.0" encoding="utf-8"?>
<c:chartSpace xmlns:c="http://schemas.openxmlformats.org/drawingml/2006/chart" xmlns:a="http://schemas.openxmlformats.org/drawingml/2006/main" xmlns:r="http://schemas.openxmlformats.org/officeDocument/2006/relationships">
  <c:lang val="sv-SE"/>
  <c:style val="27"/>
  <c:chart>
    <c:autoTitleDeleted val="1"/>
    <c:plotArea>
      <c:layout/>
      <c:barChart>
        <c:barDir val="col"/>
        <c:grouping val="clustered"/>
        <c:ser>
          <c:idx val="0"/>
          <c:order val="0"/>
          <c:tx>
            <c:strRef>
              <c:f>Blad1!$B$1</c:f>
              <c:strCache>
                <c:ptCount val="1"/>
                <c:pt idx="0">
                  <c:v>Antal pojkar</c:v>
                </c:pt>
              </c:strCache>
            </c:strRef>
          </c:tx>
          <c:cat>
            <c:strRef>
              <c:f>Blad1!$A$2:$A$11</c:f>
              <c:strCache>
                <c:ptCount val="10"/>
                <c:pt idx="0">
                  <c:v>150-154 </c:v>
                </c:pt>
                <c:pt idx="1">
                  <c:v>155-159 </c:v>
                </c:pt>
                <c:pt idx="2">
                  <c:v>160-164 </c:v>
                </c:pt>
                <c:pt idx="3">
                  <c:v>165-169 </c:v>
                </c:pt>
                <c:pt idx="4">
                  <c:v>170-174 </c:v>
                </c:pt>
                <c:pt idx="5">
                  <c:v>175-179 </c:v>
                </c:pt>
                <c:pt idx="6">
                  <c:v>180-184 </c:v>
                </c:pt>
                <c:pt idx="7">
                  <c:v>185-189 </c:v>
                </c:pt>
                <c:pt idx="8">
                  <c:v>190-194 </c:v>
                </c:pt>
                <c:pt idx="9">
                  <c:v>195-199 </c:v>
                </c:pt>
              </c:strCache>
            </c:strRef>
          </c:cat>
          <c:val>
            <c:numRef>
              <c:f>Blad1!$B$2:$B$11</c:f>
              <c:numCache>
                <c:formatCode>General</c:formatCode>
                <c:ptCount val="10"/>
                <c:pt idx="0">
                  <c:v>1</c:v>
                </c:pt>
                <c:pt idx="1">
                  <c:v>5</c:v>
                </c:pt>
                <c:pt idx="2">
                  <c:v>22</c:v>
                </c:pt>
                <c:pt idx="3">
                  <c:v>79</c:v>
                </c:pt>
                <c:pt idx="4">
                  <c:v>120</c:v>
                </c:pt>
                <c:pt idx="5">
                  <c:v>133</c:v>
                </c:pt>
                <c:pt idx="6">
                  <c:v>91</c:v>
                </c:pt>
                <c:pt idx="7">
                  <c:v>30</c:v>
                </c:pt>
                <c:pt idx="8">
                  <c:v>13</c:v>
                </c:pt>
                <c:pt idx="9">
                  <c:v>3</c:v>
                </c:pt>
              </c:numCache>
            </c:numRef>
          </c:val>
        </c:ser>
        <c:dLbls/>
        <c:gapWidth val="0"/>
        <c:axId val="124397440"/>
        <c:axId val="124527360"/>
      </c:barChart>
      <c:catAx>
        <c:axId val="124397440"/>
        <c:scaling>
          <c:orientation val="minMax"/>
        </c:scaling>
        <c:axPos val="b"/>
        <c:title>
          <c:tx>
            <c:rich>
              <a:bodyPr/>
              <a:lstStyle/>
              <a:p>
                <a:pPr>
                  <a:defRPr/>
                </a:pPr>
                <a:r>
                  <a:rPr lang="sv-SE" dirty="0" smtClean="0"/>
                  <a:t>Längd (cm)</a:t>
                </a:r>
                <a:endParaRPr lang="sv-SE" dirty="0"/>
              </a:p>
            </c:rich>
          </c:tx>
          <c:layout/>
        </c:title>
        <c:majorTickMark val="none"/>
        <c:tickLblPos val="nextTo"/>
        <c:crossAx val="124527360"/>
        <c:crosses val="autoZero"/>
        <c:auto val="1"/>
        <c:lblAlgn val="ctr"/>
        <c:lblOffset val="100"/>
      </c:catAx>
      <c:valAx>
        <c:axId val="124527360"/>
        <c:scaling>
          <c:orientation val="minMax"/>
        </c:scaling>
        <c:axPos val="l"/>
        <c:title>
          <c:tx>
            <c:rich>
              <a:bodyPr/>
              <a:lstStyle/>
              <a:p>
                <a:pPr>
                  <a:defRPr/>
                </a:pPr>
                <a:r>
                  <a:rPr lang="sv-SE" dirty="0" smtClean="0"/>
                  <a:t>Antal pojkar</a:t>
                </a:r>
                <a:endParaRPr lang="sv-SE" dirty="0"/>
              </a:p>
            </c:rich>
          </c:tx>
          <c:layout/>
        </c:title>
        <c:numFmt formatCode="General" sourceLinked="1"/>
        <c:tickLblPos val="nextTo"/>
        <c:crossAx val="124397440"/>
        <c:crosses val="autoZero"/>
        <c:crossBetween val="between"/>
      </c:valAx>
    </c:plotArea>
    <c:plotVisOnly val="1"/>
  </c:chart>
  <c:txPr>
    <a:bodyPr/>
    <a:lstStyle/>
    <a:p>
      <a:pPr>
        <a:defRPr sz="1800"/>
      </a:pPr>
      <a:endParaRPr lang="sv-SE"/>
    </a:p>
  </c:txPr>
  <c:externalData r:id="rId1"/>
</c:chartSpace>
</file>

<file path=ppt/drawings/drawing1.xml><?xml version="1.0" encoding="utf-8"?>
<c:userShapes xmlns:c="http://schemas.openxmlformats.org/drawingml/2006/chart">
  <cdr:relSizeAnchor xmlns:cdr="http://schemas.openxmlformats.org/drawingml/2006/chartDrawing">
    <cdr:from>
      <cdr:x>0.14063</cdr:x>
      <cdr:y>0</cdr:y>
    </cdr:from>
    <cdr:to>
      <cdr:x>0.20313</cdr:x>
      <cdr:y>0.05782</cdr:y>
    </cdr:to>
    <cdr:sp macro="" textlink="">
      <cdr:nvSpPr>
        <cdr:cNvPr id="2" name="textruta 1"/>
        <cdr:cNvSpPr txBox="1"/>
      </cdr:nvSpPr>
      <cdr:spPr>
        <a:xfrm xmlns:a="http://schemas.openxmlformats.org/drawingml/2006/main">
          <a:off x="642942" y="0"/>
          <a:ext cx="285752" cy="2143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sv-SE" sz="1800" dirty="0" smtClean="0"/>
            <a:t>%</a:t>
          </a:r>
          <a:endParaRPr lang="sv-SE" sz="1800" dirty="0"/>
        </a:p>
      </cdr:txBody>
    </cdr:sp>
  </cdr:relSizeAnchor>
</c:userShapes>
</file>

<file path=ppt/drawings/drawing2.xml><?xml version="1.0" encoding="utf-8"?>
<c:userShapes xmlns:c="http://schemas.openxmlformats.org/drawingml/2006/chart">
  <cdr:relSizeAnchor xmlns:cdr="http://schemas.openxmlformats.org/drawingml/2006/chartDrawing">
    <cdr:from>
      <cdr:x>0.19643</cdr:x>
      <cdr:y>0.02058</cdr:y>
    </cdr:from>
    <cdr:to>
      <cdr:x>0.27008</cdr:x>
      <cdr:y>0.08595</cdr:y>
    </cdr:to>
    <cdr:sp macro="" textlink="">
      <cdr:nvSpPr>
        <cdr:cNvPr id="2" name="textruta 1"/>
        <cdr:cNvSpPr txBox="1"/>
      </cdr:nvSpPr>
      <cdr:spPr>
        <a:xfrm xmlns:a="http://schemas.openxmlformats.org/drawingml/2006/main">
          <a:off x="785818" y="67455"/>
          <a:ext cx="294662" cy="2143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sv-SE" sz="1800" dirty="0" smtClean="0"/>
            <a:t>%</a:t>
          </a:r>
          <a:endParaRPr lang="sv-SE" sz="1800" dirty="0"/>
        </a:p>
      </cdr:txBody>
    </cdr:sp>
  </cdr:relSizeAnchor>
</c:userShapes>
</file>

<file path=ppt/drawings/drawing3.xml><?xml version="1.0" encoding="utf-8"?>
<c:userShapes xmlns:c="http://schemas.openxmlformats.org/drawingml/2006/chart">
  <cdr:relSizeAnchor xmlns:cdr="http://schemas.openxmlformats.org/drawingml/2006/chartDrawing">
    <cdr:from>
      <cdr:x>0.14063</cdr:x>
      <cdr:y>0</cdr:y>
    </cdr:from>
    <cdr:to>
      <cdr:x>0.20313</cdr:x>
      <cdr:y>0.05782</cdr:y>
    </cdr:to>
    <cdr:sp macro="" textlink="">
      <cdr:nvSpPr>
        <cdr:cNvPr id="2" name="textruta 1"/>
        <cdr:cNvSpPr txBox="1"/>
      </cdr:nvSpPr>
      <cdr:spPr>
        <a:xfrm xmlns:a="http://schemas.openxmlformats.org/drawingml/2006/main">
          <a:off x="642942" y="0"/>
          <a:ext cx="285752" cy="2143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endParaRPr lang="sv-SE" sz="1800" dirty="0"/>
        </a:p>
      </cdr:txBody>
    </cdr:sp>
  </cdr:relSizeAnchor>
</c:userShapes>
</file>

<file path=ppt/drawings/drawing4.xml><?xml version="1.0" encoding="utf-8"?>
<c:userShapes xmlns:c="http://schemas.openxmlformats.org/drawingml/2006/chart">
  <cdr:relSizeAnchor xmlns:cdr="http://schemas.openxmlformats.org/drawingml/2006/chartDrawing">
    <cdr:from>
      <cdr:x>0.05263</cdr:x>
      <cdr:y>0.71485</cdr:y>
    </cdr:from>
    <cdr:to>
      <cdr:x>0.27719</cdr:x>
      <cdr:y>1</cdr:y>
    </cdr:to>
    <cdr:sp macro="" textlink="">
      <cdr:nvSpPr>
        <cdr:cNvPr id="3" name="textruta 2"/>
        <cdr:cNvSpPr txBox="1"/>
      </cdr:nvSpPr>
      <cdr:spPr>
        <a:xfrm xmlns:a="http://schemas.openxmlformats.org/drawingml/2006/main">
          <a:off x="214314" y="3000396"/>
          <a:ext cx="914400" cy="914400"/>
        </a:xfrm>
        <a:prstGeom xmlns:a="http://schemas.openxmlformats.org/drawingml/2006/main" prst="rect">
          <a:avLst/>
        </a:prstGeom>
      </cdr:spPr>
      <cdr:txBody>
        <a:bodyPr xmlns:a="http://schemas.openxmlformats.org/drawingml/2006/main" wrap="none" rtlCol="0"/>
        <a:lstStyle xmlns:a="http://schemas.openxmlformats.org/drawingml/2006/main"/>
        <a:p xmlns:a="http://schemas.openxmlformats.org/drawingml/2006/main">
          <a:endParaRPr lang="sv-SE" sz="1100" dirty="0"/>
        </a:p>
      </cdr:txBody>
    </cdr:sp>
  </cdr:relSizeAnchor>
</c:userShapes>
</file>

<file path=ppt/drawings/drawing5.xml><?xml version="1.0" encoding="utf-8"?>
<c:userShapes xmlns:c="http://schemas.openxmlformats.org/drawingml/2006/chart">
  <cdr:relSizeAnchor xmlns:cdr="http://schemas.openxmlformats.org/drawingml/2006/chartDrawing">
    <cdr:from>
      <cdr:x>0.14063</cdr:x>
      <cdr:y>0</cdr:y>
    </cdr:from>
    <cdr:to>
      <cdr:x>0.20313</cdr:x>
      <cdr:y>0.05782</cdr:y>
    </cdr:to>
    <cdr:sp macro="" textlink="">
      <cdr:nvSpPr>
        <cdr:cNvPr id="2" name="textruta 1"/>
        <cdr:cNvSpPr txBox="1"/>
      </cdr:nvSpPr>
      <cdr:spPr>
        <a:xfrm xmlns:a="http://schemas.openxmlformats.org/drawingml/2006/main">
          <a:off x="642942" y="0"/>
          <a:ext cx="285752" cy="214314"/>
        </a:xfrm>
        <a:prstGeom xmlns:a="http://schemas.openxmlformats.org/drawingml/2006/main" prst="rect">
          <a:avLst/>
        </a:prstGeom>
      </cdr:spPr>
      <cdr:txBody>
        <a:bodyPr xmlns:a="http://schemas.openxmlformats.org/drawingml/2006/main" wrap="square" rtlCol="0"/>
        <a:lstStyle xmlns:a="http://schemas.openxmlformats.org/drawingml/2006/main"/>
        <a:p xmlns:a="http://schemas.openxmlformats.org/drawingml/2006/main">
          <a:r>
            <a:rPr lang="sv-SE" sz="1800" dirty="0" smtClean="0"/>
            <a:t>%</a:t>
          </a:r>
          <a:endParaRPr lang="sv-SE" sz="1800" dirty="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p:cNvSpPr>
            <a:spLocks noGrp="1"/>
          </p:cNvSpPr>
          <p:nvPr>
            <p:ph type="ctrTitle"/>
          </p:nvPr>
        </p:nvSpPr>
        <p:spPr>
          <a:xfrm>
            <a:off x="685800" y="2130425"/>
            <a:ext cx="7772400" cy="1470025"/>
          </a:xfrm>
        </p:spPr>
        <p:txBody>
          <a:bodyPr/>
          <a:lstStyle/>
          <a:p>
            <a:r>
              <a:rPr lang="sv-SE" smtClean="0"/>
              <a:t>Klicka här för att ändra format</a:t>
            </a:r>
            <a:endParaRPr lang="sv-SE"/>
          </a:p>
        </p:txBody>
      </p:sp>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11"/>
          </p:nvPr>
        </p:nvSpPr>
        <p:spPr/>
        <p:txBody>
          <a:bodyPr/>
          <a:lstStyle/>
          <a:p>
            <a:endParaRPr lang="sv-SE"/>
          </a:p>
        </p:txBody>
      </p:sp>
      <p:sp>
        <p:nvSpPr>
          <p:cNvPr id="6" name="Platshållare för bildnummer 5"/>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8" name="Platshållare för sidfot 7"/>
          <p:cNvSpPr>
            <a:spLocks noGrp="1"/>
          </p:cNvSpPr>
          <p:nvPr>
            <p:ph type="ftr" sz="quarter" idx="11"/>
          </p:nvPr>
        </p:nvSpPr>
        <p:spPr/>
        <p:txBody>
          <a:bodyPr/>
          <a:lstStyle/>
          <a:p>
            <a:endParaRPr lang="sv-SE"/>
          </a:p>
        </p:txBody>
      </p:sp>
      <p:sp>
        <p:nvSpPr>
          <p:cNvPr id="9" name="Platshållare för bildnummer 8"/>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4" name="Platshållare för sidfot 3"/>
          <p:cNvSpPr>
            <a:spLocks noGrp="1"/>
          </p:cNvSpPr>
          <p:nvPr>
            <p:ph type="ftr" sz="quarter" idx="11"/>
          </p:nvPr>
        </p:nvSpPr>
        <p:spPr/>
        <p:txBody>
          <a:bodyPr/>
          <a:lstStyle/>
          <a:p>
            <a:endParaRPr lang="sv-SE"/>
          </a:p>
        </p:txBody>
      </p:sp>
      <p:sp>
        <p:nvSpPr>
          <p:cNvPr id="5" name="Platshållare för bildnummer 4"/>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3" name="Platshållare för sidfot 2"/>
          <p:cNvSpPr>
            <a:spLocks noGrp="1"/>
          </p:cNvSpPr>
          <p:nvPr>
            <p:ph type="ftr" sz="quarter" idx="11"/>
          </p:nvPr>
        </p:nvSpPr>
        <p:spPr/>
        <p:txBody>
          <a:bodyPr/>
          <a:lstStyle/>
          <a:p>
            <a:endParaRPr lang="sv-SE"/>
          </a:p>
        </p:txBody>
      </p:sp>
      <p:sp>
        <p:nvSpPr>
          <p:cNvPr id="4" name="Platshållare för bildnummer 3"/>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fld id="{CE2270EC-C1A6-4B66-8054-18AAE7B5AEA4}" type="datetimeFigureOut">
              <a:rPr lang="sv-SE" smtClean="0"/>
              <a:pPr/>
              <a:t>2009-01-19</a:t>
            </a:fld>
            <a:endParaRPr lang="sv-SE"/>
          </a:p>
        </p:txBody>
      </p:sp>
      <p:sp>
        <p:nvSpPr>
          <p:cNvPr id="6" name="Platshållare för sidfot 5"/>
          <p:cNvSpPr>
            <a:spLocks noGrp="1"/>
          </p:cNvSpPr>
          <p:nvPr>
            <p:ph type="ftr" sz="quarter" idx="11"/>
          </p:nvPr>
        </p:nvSpPr>
        <p:spPr/>
        <p:txBody>
          <a:bodyPr/>
          <a:lstStyle/>
          <a:p>
            <a:endParaRPr lang="sv-SE"/>
          </a:p>
        </p:txBody>
      </p:sp>
      <p:sp>
        <p:nvSpPr>
          <p:cNvPr id="7" name="Platshållare för bildnummer 6"/>
          <p:cNvSpPr>
            <a:spLocks noGrp="1"/>
          </p:cNvSpPr>
          <p:nvPr>
            <p:ph type="sldNum" sz="quarter" idx="12"/>
          </p:nvPr>
        </p:nvSpPr>
        <p:spPr/>
        <p:txBody>
          <a:bodyPr/>
          <a:lstStyle/>
          <a:p>
            <a:fld id="{A9E9CB71-2887-49E4-B0F6-7836C60FADE9}" type="slidenum">
              <a:rPr lang="sv-SE" smtClean="0"/>
              <a:pPr/>
              <a:t>‹#›</a:t>
            </a:fld>
            <a:endParaRPr lang="sv-S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2270EC-C1A6-4B66-8054-18AAE7B5AEA4}" type="datetimeFigureOut">
              <a:rPr lang="sv-SE" smtClean="0"/>
              <a:pPr/>
              <a:t>2009-01-19</a:t>
            </a:fld>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E9CB71-2887-49E4-B0F6-7836C60FADE9}" type="slidenum">
              <a:rPr lang="sv-SE" smtClean="0"/>
              <a:pPr/>
              <a:t>‹#›</a:t>
            </a:fld>
            <a:endParaRPr lang="sv-S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ctrTitle"/>
          </p:nvPr>
        </p:nvSpPr>
        <p:spPr/>
        <p:txBody>
          <a:bodyPr/>
          <a:lstStyle/>
          <a:p>
            <a:r>
              <a:rPr lang="sv-SE" dirty="0" smtClean="0"/>
              <a:t>Tabeller och diagram</a:t>
            </a:r>
            <a:endParaRPr lang="sv-SE" dirty="0"/>
          </a:p>
        </p:txBody>
      </p:sp>
      <p:sp>
        <p:nvSpPr>
          <p:cNvPr id="3" name="Underrubrik 2"/>
          <p:cNvSpPr>
            <a:spLocks noGrp="1"/>
          </p:cNvSpPr>
          <p:nvPr>
            <p:ph type="subTitle" idx="1"/>
          </p:nvPr>
        </p:nvSpPr>
        <p:spPr/>
        <p:txBody>
          <a:bodyPr/>
          <a:lstStyle/>
          <a:p>
            <a:r>
              <a:rPr lang="sv-SE" dirty="0" smtClean="0"/>
              <a:t>Kapitel 2 – Hur ska en statistisk undersökning redovisas?</a:t>
            </a:r>
          </a:p>
          <a:p>
            <a:endParaRPr lang="sv-SE"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ell 1"/>
          <p:cNvGraphicFramePr>
            <a:graphicFrameLocks noGrp="1"/>
          </p:cNvGraphicFramePr>
          <p:nvPr/>
        </p:nvGraphicFramePr>
        <p:xfrm>
          <a:off x="1524000" y="2643182"/>
          <a:ext cx="4572000" cy="1483360"/>
        </p:xfrm>
        <a:graphic>
          <a:graphicData uri="http://schemas.openxmlformats.org/drawingml/2006/table">
            <a:tbl>
              <a:tblPr firstRow="1" bandRow="1">
                <a:tableStyleId>{5940675A-B579-460E-94D1-54222C63F5DA}</a:tableStyleId>
              </a:tblPr>
              <a:tblGrid>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21%</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79%</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81%</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100%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100%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3" name="Platshållare för innehåll 2"/>
          <p:cNvSpPr txBox="1">
            <a:spLocks/>
          </p:cNvSpPr>
          <p:nvPr/>
        </p:nvSpPr>
        <p:spPr>
          <a:xfrm>
            <a:off x="457200" y="500043"/>
            <a:ext cx="8229600" cy="128588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err="1" smtClean="0">
                <a:ln>
                  <a:noFill/>
                </a:ln>
                <a:solidFill>
                  <a:schemeClr val="tx1"/>
                </a:solidFill>
                <a:effectLst/>
                <a:uLnTx/>
                <a:uFillTx/>
                <a:latin typeface="+mn-lt"/>
                <a:ea typeface="+mn-ea"/>
                <a:cs typeface="+mn-cs"/>
              </a:rPr>
              <a:t>Forts.Ex</a:t>
            </a:r>
            <a:r>
              <a:rPr lang="sv-SE" sz="3200" dirty="0" smtClean="0"/>
              <a:t>.4.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dirty="0" smtClean="0">
                <a:solidFill>
                  <a:srgbClr val="FF0000"/>
                </a:solidFill>
              </a:rPr>
              <a:t>Relativa frekvenser (kolumn)</a:t>
            </a:r>
          </a:p>
        </p:txBody>
      </p:sp>
      <p:sp>
        <p:nvSpPr>
          <p:cNvPr id="4" name="textruta 3"/>
          <p:cNvSpPr txBox="1"/>
          <p:nvPr/>
        </p:nvSpPr>
        <p:spPr>
          <a:xfrm>
            <a:off x="571473" y="4643446"/>
            <a:ext cx="7429552" cy="1631216"/>
          </a:xfrm>
          <a:prstGeom prst="rect">
            <a:avLst/>
          </a:prstGeom>
          <a:noFill/>
        </p:spPr>
        <p:txBody>
          <a:bodyPr wrap="square" rtlCol="0">
            <a:spAutoFit/>
          </a:bodyPr>
          <a:lstStyle/>
          <a:p>
            <a:r>
              <a:rPr lang="sv-SE" sz="2000" dirty="0" smtClean="0"/>
              <a:t>Bland de negativa är 81% kvinnor. Det låter som om kvinnorna är mest negativa. Å andra sidan är 79% kvinnor bland de positiva. Eftersom det är olika antal av män och kvinnor får man se upp. Samma slutsats som på förra bilden kan dras nämligen att kön och attityd är oberoende. </a:t>
            </a:r>
            <a:endParaRPr lang="sv-SE" sz="20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Kvantitativa variabler</a:t>
            </a:r>
            <a:endParaRPr lang="sv-SE" dirty="0"/>
          </a:p>
        </p:txBody>
      </p:sp>
      <p:sp>
        <p:nvSpPr>
          <p:cNvPr id="3" name="Platshållare för innehåll 2"/>
          <p:cNvSpPr>
            <a:spLocks noGrp="1"/>
          </p:cNvSpPr>
          <p:nvPr>
            <p:ph idx="1"/>
          </p:nvPr>
        </p:nvSpPr>
        <p:spPr>
          <a:xfrm>
            <a:off x="457200" y="1600200"/>
            <a:ext cx="8229600" cy="1114419"/>
          </a:xfrm>
        </p:spPr>
        <p:txBody>
          <a:bodyPr>
            <a:normAutofit/>
          </a:bodyPr>
          <a:lstStyle/>
          <a:p>
            <a:pPr>
              <a:buNone/>
            </a:pPr>
            <a:r>
              <a:rPr lang="sv-SE" dirty="0" smtClean="0"/>
              <a:t>Ex. Hur många tv-apparater finns det i ditt hem?</a:t>
            </a:r>
          </a:p>
          <a:p>
            <a:pPr>
              <a:buNone/>
            </a:pPr>
            <a:r>
              <a:rPr lang="sv-SE" sz="2400" dirty="0" smtClean="0"/>
              <a:t>Svar: 0, 1, 1, 1, 2, 1, 1, 2, …</a:t>
            </a:r>
          </a:p>
          <a:p>
            <a:pPr>
              <a:buNone/>
            </a:pPr>
            <a:endParaRPr lang="sv-SE" dirty="0" smtClean="0"/>
          </a:p>
          <a:p>
            <a:pPr>
              <a:buNone/>
            </a:pPr>
            <a:endParaRPr lang="sv-SE" dirty="0" smtClean="0"/>
          </a:p>
        </p:txBody>
      </p:sp>
      <p:sp>
        <p:nvSpPr>
          <p:cNvPr id="4" name="textruta 3"/>
          <p:cNvSpPr txBox="1"/>
          <p:nvPr/>
        </p:nvSpPr>
        <p:spPr>
          <a:xfrm>
            <a:off x="571472" y="2714620"/>
            <a:ext cx="2597378" cy="584775"/>
          </a:xfrm>
          <a:prstGeom prst="rect">
            <a:avLst/>
          </a:prstGeom>
          <a:noFill/>
        </p:spPr>
        <p:txBody>
          <a:bodyPr wrap="square" rtlCol="0">
            <a:spAutoFit/>
          </a:bodyPr>
          <a:lstStyle/>
          <a:p>
            <a:r>
              <a:rPr lang="sv-SE" sz="3200" dirty="0" smtClean="0">
                <a:solidFill>
                  <a:srgbClr val="FF0000"/>
                </a:solidFill>
              </a:rPr>
              <a:t>Frekvenstabell</a:t>
            </a:r>
            <a:endParaRPr lang="sv-SE" sz="3200" dirty="0">
              <a:solidFill>
                <a:srgbClr val="FF0000"/>
              </a:solidFill>
            </a:endParaRPr>
          </a:p>
        </p:txBody>
      </p:sp>
      <p:sp>
        <p:nvSpPr>
          <p:cNvPr id="5" name="textruta 4"/>
          <p:cNvSpPr txBox="1"/>
          <p:nvPr/>
        </p:nvSpPr>
        <p:spPr>
          <a:xfrm>
            <a:off x="4572000" y="2643182"/>
            <a:ext cx="2597378" cy="584775"/>
          </a:xfrm>
          <a:prstGeom prst="rect">
            <a:avLst/>
          </a:prstGeom>
          <a:noFill/>
        </p:spPr>
        <p:txBody>
          <a:bodyPr wrap="square" rtlCol="0">
            <a:spAutoFit/>
          </a:bodyPr>
          <a:lstStyle/>
          <a:p>
            <a:r>
              <a:rPr lang="sv-SE" sz="3200" dirty="0" smtClean="0">
                <a:solidFill>
                  <a:srgbClr val="FF0000"/>
                </a:solidFill>
              </a:rPr>
              <a:t>Stolpdiagram</a:t>
            </a:r>
            <a:endParaRPr lang="sv-SE" sz="3200" dirty="0">
              <a:solidFill>
                <a:srgbClr val="FF0000"/>
              </a:solidFill>
            </a:endParaRPr>
          </a:p>
        </p:txBody>
      </p:sp>
      <p:graphicFrame>
        <p:nvGraphicFramePr>
          <p:cNvPr id="6" name="Tabell 5"/>
          <p:cNvGraphicFramePr>
            <a:graphicFrameLocks noGrp="1"/>
          </p:cNvGraphicFramePr>
          <p:nvPr/>
        </p:nvGraphicFramePr>
        <p:xfrm>
          <a:off x="714348" y="3429000"/>
          <a:ext cx="3048000" cy="2635584"/>
        </p:xfrm>
        <a:graphic>
          <a:graphicData uri="http://schemas.openxmlformats.org/drawingml/2006/table">
            <a:tbl>
              <a:tblPr firstRow="1" bandRow="1">
                <a:tableStyleId>{5940675A-B579-460E-94D1-54222C63F5DA}</a:tableStyleId>
              </a:tblPr>
              <a:tblGrid>
                <a:gridCol w="1524000"/>
                <a:gridCol w="1524000"/>
              </a:tblGrid>
              <a:tr h="376512">
                <a:tc>
                  <a:txBody>
                    <a:bodyPr/>
                    <a:lstStyle/>
                    <a:p>
                      <a:r>
                        <a:rPr lang="sv-SE" dirty="0" smtClean="0"/>
                        <a:t>Antal tv-app.</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frekvens</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6512">
                <a:tc>
                  <a:txBody>
                    <a:bodyPr/>
                    <a:lstStyle/>
                    <a:p>
                      <a:r>
                        <a:rPr lang="sv-SE" dirty="0" smtClean="0"/>
                        <a:t>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3</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6512">
                <a:tc>
                  <a:txBody>
                    <a:bodyPr/>
                    <a:lstStyle/>
                    <a:p>
                      <a:r>
                        <a:rPr lang="sv-SE" dirty="0" smtClean="0"/>
                        <a:t>1</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6512">
                <a:tc>
                  <a:txBody>
                    <a:bodyPr/>
                    <a:lstStyle/>
                    <a:p>
                      <a:r>
                        <a:rPr lang="sv-SE" dirty="0" smtClean="0"/>
                        <a:t>2</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dirty="0" smtClean="0"/>
                        <a:t>10</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6512">
                <a:tc>
                  <a:txBody>
                    <a:bodyPr/>
                    <a:lstStyle/>
                    <a:p>
                      <a:r>
                        <a:rPr lang="sv-SE" dirty="0" smtClean="0"/>
                        <a:t>3</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dirty="0" smtClean="0"/>
                        <a:t>6</a:t>
                      </a:r>
                      <a:endParaRPr lang="sv-SE"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376512">
                <a:tc>
                  <a:txBody>
                    <a:bodyPr/>
                    <a:lstStyle/>
                    <a:p>
                      <a:r>
                        <a:rPr lang="sv-SE" dirty="0" smtClean="0"/>
                        <a:t>4</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6512">
                <a:tc>
                  <a:txBody>
                    <a:bodyPr/>
                    <a:lstStyle/>
                    <a:p>
                      <a:endParaRPr lang="sv-SE"/>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n=40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aphicFrame>
        <p:nvGraphicFramePr>
          <p:cNvPr id="7" name="Diagram 6"/>
          <p:cNvGraphicFramePr/>
          <p:nvPr/>
        </p:nvGraphicFramePr>
        <p:xfrm>
          <a:off x="4572000" y="3429000"/>
          <a:ext cx="3857652" cy="278608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latshållare för innehåll 2"/>
          <p:cNvSpPr txBox="1">
            <a:spLocks/>
          </p:cNvSpPr>
          <p:nvPr/>
        </p:nvSpPr>
        <p:spPr>
          <a:xfrm>
            <a:off x="457200" y="428604"/>
            <a:ext cx="8229600" cy="2000264"/>
          </a:xfrm>
          <a:prstGeom prst="rect">
            <a:avLst/>
          </a:prstGeom>
        </p:spPr>
        <p:txBody>
          <a:bodyPr>
            <a:normAutofit fontScale="925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 6. Kroppslängd i cm hos 497 pojkar i ålder 17 år. 176, 177, 171, 176, 181, 173, 177,</a:t>
            </a:r>
            <a:r>
              <a:rPr kumimoji="0" lang="sv-SE" sz="3200" b="0" i="0" u="none" strike="noStrike" kern="1200" cap="none" spc="0" normalizeH="0" noProof="0" dirty="0" smtClean="0">
                <a:ln>
                  <a:noFill/>
                </a:ln>
                <a:solidFill>
                  <a:schemeClr val="tx1"/>
                </a:solidFill>
                <a:effectLst/>
                <a:uLnTx/>
                <a:uFillTx/>
                <a:latin typeface="+mn-lt"/>
                <a:ea typeface="+mn-ea"/>
                <a:cs typeface="+mn-cs"/>
              </a:rPr>
              <a:t> …</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baseline="0" dirty="0" smtClean="0"/>
              <a:t>Materialet delas in</a:t>
            </a:r>
            <a:r>
              <a:rPr lang="sv-SE" sz="3200" dirty="0" smtClean="0"/>
              <a:t> i klasser med ungefär lika stora observationer.</a:t>
            </a:r>
            <a:endParaRPr kumimoji="0" lang="sv-SE" sz="3200" b="0" i="0" u="none" strike="noStrike" kern="1200" cap="none" spc="0" normalizeH="0" baseline="0" noProof="0" dirty="0" smtClean="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endParaRPr kumimoji="0" lang="sv-SE" sz="3200" b="0" i="0" u="none" strike="noStrike" kern="1200" cap="none" spc="0" normalizeH="0" baseline="0" noProof="0" dirty="0" smtClean="0">
              <a:ln>
                <a:noFill/>
              </a:ln>
              <a:solidFill>
                <a:schemeClr val="tx1"/>
              </a:solidFill>
              <a:effectLst/>
              <a:uLnTx/>
              <a:uFillTx/>
              <a:latin typeface="+mn-lt"/>
              <a:ea typeface="+mn-ea"/>
              <a:cs typeface="+mn-cs"/>
            </a:endParaRPr>
          </a:p>
        </p:txBody>
      </p:sp>
      <p:graphicFrame>
        <p:nvGraphicFramePr>
          <p:cNvPr id="8" name="Tabell 7"/>
          <p:cNvGraphicFramePr>
            <a:graphicFrameLocks noGrp="1"/>
          </p:cNvGraphicFramePr>
          <p:nvPr/>
        </p:nvGraphicFramePr>
        <p:xfrm>
          <a:off x="714348" y="2285992"/>
          <a:ext cx="3357586" cy="4389120"/>
        </p:xfrm>
        <a:graphic>
          <a:graphicData uri="http://schemas.openxmlformats.org/drawingml/2006/table">
            <a:tbl>
              <a:tblPr firstRow="1" bandRow="1">
                <a:tableStyleId>{2D5ABB26-0587-4C30-8999-92F81FD0307C}</a:tableStyleId>
              </a:tblPr>
              <a:tblGrid>
                <a:gridCol w="1678793"/>
                <a:gridCol w="1678793"/>
              </a:tblGrid>
              <a:tr h="261038">
                <a:tc>
                  <a:txBody>
                    <a:bodyPr/>
                    <a:lstStyle/>
                    <a:p>
                      <a:r>
                        <a:rPr lang="sv-SE" dirty="0" smtClean="0"/>
                        <a:t>Längd/cm</a:t>
                      </a:r>
                      <a:endParaRPr lang="sv-SE" dirty="0"/>
                    </a:p>
                  </a:txBody>
                  <a:tcPr>
                    <a:lnB w="12700" cap="flat" cmpd="sng" algn="ctr">
                      <a:solidFill>
                        <a:schemeClr val="tx1"/>
                      </a:solidFill>
                      <a:prstDash val="solid"/>
                      <a:round/>
                      <a:headEnd type="none" w="med" len="med"/>
                      <a:tailEnd type="none" w="med" len="med"/>
                    </a:lnB>
                  </a:tcPr>
                </a:tc>
                <a:tc>
                  <a:txBody>
                    <a:bodyPr/>
                    <a:lstStyle/>
                    <a:p>
                      <a:r>
                        <a:rPr lang="sv-SE" dirty="0" smtClean="0"/>
                        <a:t>Antal</a:t>
                      </a:r>
                      <a:r>
                        <a:rPr lang="sv-SE" baseline="0" dirty="0" smtClean="0"/>
                        <a:t> pojkar</a:t>
                      </a:r>
                    </a:p>
                  </a:txBody>
                  <a:tcPr>
                    <a:lnB w="12700" cap="flat" cmpd="sng" algn="ctr">
                      <a:solidFill>
                        <a:schemeClr val="tx1"/>
                      </a:solidFill>
                      <a:prstDash val="solid"/>
                      <a:round/>
                      <a:headEnd type="none" w="med" len="med"/>
                      <a:tailEnd type="none" w="med" len="med"/>
                    </a:lnB>
                  </a:tcPr>
                </a:tc>
              </a:tr>
              <a:tr h="261038">
                <a:tc>
                  <a:txBody>
                    <a:bodyPr/>
                    <a:lstStyle/>
                    <a:p>
                      <a:r>
                        <a:rPr lang="sv-SE" dirty="0" smtClean="0"/>
                        <a:t>150-154</a:t>
                      </a:r>
                      <a:endParaRPr lang="sv-SE" dirty="0"/>
                    </a:p>
                  </a:txBody>
                  <a:tcPr>
                    <a:lnT w="12700" cap="flat" cmpd="sng" algn="ctr">
                      <a:solidFill>
                        <a:schemeClr val="tx1"/>
                      </a:solidFill>
                      <a:prstDash val="solid"/>
                      <a:round/>
                      <a:headEnd type="none" w="med" len="med"/>
                      <a:tailEnd type="none" w="med" len="med"/>
                    </a:lnT>
                  </a:tcPr>
                </a:tc>
                <a:tc>
                  <a:txBody>
                    <a:bodyPr/>
                    <a:lstStyle/>
                    <a:p>
                      <a:r>
                        <a:rPr lang="sv-SE" dirty="0" smtClean="0"/>
                        <a:t>1</a:t>
                      </a:r>
                      <a:endParaRPr lang="sv-SE" dirty="0"/>
                    </a:p>
                  </a:txBody>
                  <a:tcPr>
                    <a:lnT w="12700" cap="flat" cmpd="sng" algn="ctr">
                      <a:solidFill>
                        <a:schemeClr val="tx1"/>
                      </a:solidFill>
                      <a:prstDash val="solid"/>
                      <a:round/>
                      <a:headEnd type="none" w="med" len="med"/>
                      <a:tailEnd type="none" w="med" len="med"/>
                    </a:lnT>
                  </a:tcPr>
                </a:tc>
              </a:tr>
              <a:tr h="261038">
                <a:tc>
                  <a:txBody>
                    <a:bodyPr/>
                    <a:lstStyle/>
                    <a:p>
                      <a:r>
                        <a:rPr lang="sv-SE" dirty="0" smtClean="0"/>
                        <a:t>155-159</a:t>
                      </a:r>
                      <a:endParaRPr lang="sv-SE" dirty="0"/>
                    </a:p>
                  </a:txBody>
                  <a:tcPr/>
                </a:tc>
                <a:tc>
                  <a:txBody>
                    <a:bodyPr/>
                    <a:lstStyle/>
                    <a:p>
                      <a:r>
                        <a:rPr lang="sv-SE" dirty="0" smtClean="0"/>
                        <a:t>5</a:t>
                      </a:r>
                      <a:endParaRPr lang="sv-SE" dirty="0"/>
                    </a:p>
                  </a:txBody>
                  <a:tcPr/>
                </a:tc>
              </a:tr>
              <a:tr h="261038">
                <a:tc>
                  <a:txBody>
                    <a:bodyPr/>
                    <a:lstStyle/>
                    <a:p>
                      <a:r>
                        <a:rPr lang="sv-SE" dirty="0" smtClean="0"/>
                        <a:t>160-164</a:t>
                      </a:r>
                      <a:endParaRPr lang="sv-SE" dirty="0"/>
                    </a:p>
                  </a:txBody>
                  <a:tcPr/>
                </a:tc>
                <a:tc>
                  <a:txBody>
                    <a:bodyPr/>
                    <a:lstStyle/>
                    <a:p>
                      <a:r>
                        <a:rPr lang="sv-SE" dirty="0" smtClean="0"/>
                        <a:t>22</a:t>
                      </a:r>
                      <a:endParaRPr lang="sv-SE" dirty="0"/>
                    </a:p>
                  </a:txBody>
                  <a:tcPr/>
                </a:tc>
              </a:tr>
              <a:tr h="261038">
                <a:tc>
                  <a:txBody>
                    <a:bodyPr/>
                    <a:lstStyle/>
                    <a:p>
                      <a:r>
                        <a:rPr lang="sv-SE" dirty="0" smtClean="0"/>
                        <a:t>165-169</a:t>
                      </a:r>
                      <a:endParaRPr lang="sv-SE" dirty="0"/>
                    </a:p>
                  </a:txBody>
                  <a:tcPr/>
                </a:tc>
                <a:tc>
                  <a:txBody>
                    <a:bodyPr/>
                    <a:lstStyle/>
                    <a:p>
                      <a:r>
                        <a:rPr lang="sv-SE" dirty="0" smtClean="0"/>
                        <a:t>79</a:t>
                      </a:r>
                      <a:endParaRPr lang="sv-SE" dirty="0"/>
                    </a:p>
                  </a:txBody>
                  <a:tcPr/>
                </a:tc>
              </a:tr>
              <a:tr h="261038">
                <a:tc>
                  <a:txBody>
                    <a:bodyPr/>
                    <a:lstStyle/>
                    <a:p>
                      <a:r>
                        <a:rPr lang="sv-SE" dirty="0" smtClean="0"/>
                        <a:t>170-174</a:t>
                      </a:r>
                      <a:endParaRPr lang="sv-SE" dirty="0"/>
                    </a:p>
                  </a:txBody>
                  <a:tcPr/>
                </a:tc>
                <a:tc>
                  <a:txBody>
                    <a:bodyPr/>
                    <a:lstStyle/>
                    <a:p>
                      <a:r>
                        <a:rPr lang="sv-SE" dirty="0" smtClean="0"/>
                        <a:t>120</a:t>
                      </a:r>
                      <a:endParaRPr lang="sv-SE" dirty="0"/>
                    </a:p>
                  </a:txBody>
                  <a:tcPr/>
                </a:tc>
              </a:tr>
              <a:tr h="261038">
                <a:tc>
                  <a:txBody>
                    <a:bodyPr/>
                    <a:lstStyle/>
                    <a:p>
                      <a:r>
                        <a:rPr lang="sv-SE" dirty="0" smtClean="0"/>
                        <a:t>175-179</a:t>
                      </a:r>
                      <a:endParaRPr lang="sv-SE" dirty="0"/>
                    </a:p>
                  </a:txBody>
                  <a:tcPr/>
                </a:tc>
                <a:tc>
                  <a:txBody>
                    <a:bodyPr/>
                    <a:lstStyle/>
                    <a:p>
                      <a:r>
                        <a:rPr lang="sv-SE" dirty="0" smtClean="0"/>
                        <a:t>133</a:t>
                      </a:r>
                      <a:endParaRPr lang="sv-SE" dirty="0"/>
                    </a:p>
                  </a:txBody>
                  <a:tcPr/>
                </a:tc>
              </a:tr>
              <a:tr h="261038">
                <a:tc>
                  <a:txBody>
                    <a:bodyPr/>
                    <a:lstStyle/>
                    <a:p>
                      <a:r>
                        <a:rPr lang="sv-SE" dirty="0" smtClean="0"/>
                        <a:t>180-184</a:t>
                      </a:r>
                      <a:endParaRPr lang="sv-SE" dirty="0"/>
                    </a:p>
                  </a:txBody>
                  <a:tcPr/>
                </a:tc>
                <a:tc>
                  <a:txBody>
                    <a:bodyPr/>
                    <a:lstStyle/>
                    <a:p>
                      <a:r>
                        <a:rPr lang="sv-SE" dirty="0" smtClean="0"/>
                        <a:t>91</a:t>
                      </a:r>
                      <a:endParaRPr lang="sv-SE" dirty="0"/>
                    </a:p>
                  </a:txBody>
                  <a:tcPr/>
                </a:tc>
              </a:tr>
              <a:tr h="261038">
                <a:tc>
                  <a:txBody>
                    <a:bodyPr/>
                    <a:lstStyle/>
                    <a:p>
                      <a:r>
                        <a:rPr lang="sv-SE" dirty="0" smtClean="0"/>
                        <a:t>185-189</a:t>
                      </a:r>
                      <a:endParaRPr lang="sv-SE" dirty="0"/>
                    </a:p>
                  </a:txBody>
                  <a:tcPr/>
                </a:tc>
                <a:tc>
                  <a:txBody>
                    <a:bodyPr/>
                    <a:lstStyle/>
                    <a:p>
                      <a:r>
                        <a:rPr lang="sv-SE" dirty="0" smtClean="0"/>
                        <a:t>30</a:t>
                      </a:r>
                      <a:endParaRPr lang="sv-SE" dirty="0"/>
                    </a:p>
                  </a:txBody>
                  <a:tcPr/>
                </a:tc>
              </a:tr>
              <a:tr h="261038">
                <a:tc>
                  <a:txBody>
                    <a:bodyPr/>
                    <a:lstStyle/>
                    <a:p>
                      <a:r>
                        <a:rPr lang="sv-SE" dirty="0" smtClean="0"/>
                        <a:t>190-194</a:t>
                      </a:r>
                      <a:endParaRPr lang="sv-SE" dirty="0"/>
                    </a:p>
                  </a:txBody>
                  <a:tcPr/>
                </a:tc>
                <a:tc>
                  <a:txBody>
                    <a:bodyPr/>
                    <a:lstStyle/>
                    <a:p>
                      <a:r>
                        <a:rPr lang="sv-SE" dirty="0" smtClean="0"/>
                        <a:t>13</a:t>
                      </a:r>
                      <a:endParaRPr lang="sv-SE" dirty="0"/>
                    </a:p>
                  </a:txBody>
                  <a:tcPr/>
                </a:tc>
              </a:tr>
              <a:tr h="261038">
                <a:tc>
                  <a:txBody>
                    <a:bodyPr/>
                    <a:lstStyle/>
                    <a:p>
                      <a:r>
                        <a:rPr lang="sv-SE" dirty="0" smtClean="0"/>
                        <a:t>195-199</a:t>
                      </a:r>
                      <a:endParaRPr lang="sv-SE" dirty="0"/>
                    </a:p>
                  </a:txBody>
                  <a:tcPr>
                    <a:lnB w="12700" cap="flat" cmpd="sng" algn="ctr">
                      <a:solidFill>
                        <a:schemeClr val="tx1"/>
                      </a:solidFill>
                      <a:prstDash val="solid"/>
                      <a:round/>
                      <a:headEnd type="none" w="med" len="med"/>
                      <a:tailEnd type="none" w="med" len="med"/>
                    </a:lnB>
                  </a:tcPr>
                </a:tc>
                <a:tc>
                  <a:txBody>
                    <a:bodyPr/>
                    <a:lstStyle/>
                    <a:p>
                      <a:r>
                        <a:rPr lang="sv-SE" dirty="0" smtClean="0"/>
                        <a:t>3</a:t>
                      </a:r>
                      <a:endParaRPr lang="sv-SE" dirty="0"/>
                    </a:p>
                  </a:txBody>
                  <a:tcPr>
                    <a:lnB w="12700" cap="flat" cmpd="sng" algn="ctr">
                      <a:solidFill>
                        <a:schemeClr val="tx1"/>
                      </a:solidFill>
                      <a:prstDash val="solid"/>
                      <a:round/>
                      <a:headEnd type="none" w="med" len="med"/>
                      <a:tailEnd type="none" w="med" len="med"/>
                    </a:lnB>
                  </a:tcPr>
                </a:tc>
              </a:tr>
              <a:tr h="261038">
                <a:tc>
                  <a:txBody>
                    <a:bodyPr/>
                    <a:lstStyle/>
                    <a:p>
                      <a:r>
                        <a:rPr lang="sv-SE" dirty="0" smtClean="0"/>
                        <a:t>Summa</a:t>
                      </a:r>
                      <a:endParaRPr lang="sv-SE" dirty="0"/>
                    </a:p>
                  </a:txBody>
                  <a:tcPr>
                    <a:lnT w="12700" cap="flat" cmpd="sng" algn="ctr">
                      <a:solidFill>
                        <a:schemeClr val="tx1"/>
                      </a:solidFill>
                      <a:prstDash val="solid"/>
                      <a:round/>
                      <a:headEnd type="none" w="med" len="med"/>
                      <a:tailEnd type="none" w="med" len="med"/>
                    </a:lnT>
                  </a:tcPr>
                </a:tc>
                <a:tc>
                  <a:txBody>
                    <a:bodyPr/>
                    <a:lstStyle/>
                    <a:p>
                      <a:r>
                        <a:rPr lang="sv-SE" dirty="0" smtClean="0"/>
                        <a:t>197</a:t>
                      </a:r>
                      <a:endParaRPr lang="sv-SE" dirty="0"/>
                    </a:p>
                  </a:txBody>
                  <a:tcPr>
                    <a:lnT w="12700" cap="flat" cmpd="sng" algn="ctr">
                      <a:solidFill>
                        <a:schemeClr val="tx1"/>
                      </a:solidFill>
                      <a:prstDash val="solid"/>
                      <a:round/>
                      <a:headEnd type="none" w="med" len="med"/>
                      <a:tailEnd type="none" w="med" len="med"/>
                    </a:lnT>
                  </a:tcPr>
                </a:tc>
              </a:tr>
            </a:tbl>
          </a:graphicData>
        </a:graphic>
      </p:graphicFrame>
      <p:sp>
        <p:nvSpPr>
          <p:cNvPr id="9" name="textruta 8"/>
          <p:cNvSpPr txBox="1"/>
          <p:nvPr/>
        </p:nvSpPr>
        <p:spPr>
          <a:xfrm>
            <a:off x="4572000" y="2428868"/>
            <a:ext cx="3857652" cy="3693319"/>
          </a:xfrm>
          <a:prstGeom prst="rect">
            <a:avLst/>
          </a:prstGeom>
          <a:noFill/>
        </p:spPr>
        <p:txBody>
          <a:bodyPr wrap="square" rtlCol="0">
            <a:spAutoFit/>
          </a:bodyPr>
          <a:lstStyle/>
          <a:p>
            <a:r>
              <a:rPr lang="sv-SE" dirty="0" smtClean="0"/>
              <a:t>De som finns i klassen 150-154 cm är mellan 149,5 cm och 154,5 cm om de vanliga avrundningsreglerna använts.</a:t>
            </a:r>
          </a:p>
          <a:p>
            <a:r>
              <a:rPr lang="sv-SE" dirty="0" smtClean="0"/>
              <a:t>Klassens </a:t>
            </a:r>
            <a:r>
              <a:rPr lang="sv-SE" dirty="0" smtClean="0">
                <a:solidFill>
                  <a:srgbClr val="FF0000"/>
                </a:solidFill>
              </a:rPr>
              <a:t>undre gräns </a:t>
            </a:r>
            <a:r>
              <a:rPr lang="sv-SE" dirty="0" smtClean="0"/>
              <a:t>är </a:t>
            </a:r>
            <a:r>
              <a:rPr lang="sv-SE" dirty="0" smtClean="0"/>
              <a:t>149,5 cm </a:t>
            </a:r>
            <a:r>
              <a:rPr lang="sv-SE" dirty="0" smtClean="0"/>
              <a:t>och klassens </a:t>
            </a:r>
            <a:r>
              <a:rPr lang="sv-SE" dirty="0" smtClean="0">
                <a:solidFill>
                  <a:srgbClr val="FF0000"/>
                </a:solidFill>
              </a:rPr>
              <a:t>övre gräns </a:t>
            </a:r>
            <a:r>
              <a:rPr lang="sv-SE" dirty="0" smtClean="0"/>
              <a:t>är </a:t>
            </a:r>
            <a:r>
              <a:rPr lang="sv-SE" dirty="0" smtClean="0"/>
              <a:t>154,5 </a:t>
            </a:r>
            <a:r>
              <a:rPr lang="sv-SE" dirty="0" smtClean="0"/>
              <a:t>cm.</a:t>
            </a:r>
          </a:p>
          <a:p>
            <a:r>
              <a:rPr lang="sv-SE" dirty="0" smtClean="0">
                <a:solidFill>
                  <a:srgbClr val="FF0000"/>
                </a:solidFill>
              </a:rPr>
              <a:t>Klassbredden</a:t>
            </a:r>
            <a:r>
              <a:rPr lang="sv-SE" dirty="0" smtClean="0"/>
              <a:t> är skillnaden mellan övre och undre gräns, d.v.s. </a:t>
            </a:r>
            <a:r>
              <a:rPr lang="sv-SE" dirty="0" smtClean="0"/>
              <a:t>154,5 cm </a:t>
            </a:r>
            <a:r>
              <a:rPr lang="sv-SE" dirty="0" smtClean="0"/>
              <a:t>- </a:t>
            </a:r>
            <a:r>
              <a:rPr lang="sv-SE" dirty="0" smtClean="0"/>
              <a:t>149,5 cm </a:t>
            </a:r>
            <a:r>
              <a:rPr lang="sv-SE" dirty="0" smtClean="0"/>
              <a:t>= 5 cm.</a:t>
            </a:r>
          </a:p>
          <a:p>
            <a:r>
              <a:rPr lang="sv-SE" dirty="0" smtClean="0">
                <a:solidFill>
                  <a:srgbClr val="FF0000"/>
                </a:solidFill>
              </a:rPr>
              <a:t>Klassmitten</a:t>
            </a:r>
            <a:r>
              <a:rPr lang="sv-SE" dirty="0" smtClean="0"/>
              <a:t> kan man ange som ett ungefärligt värde på alla individer i klassen. Den ges av undre gränsen + halva klassbredden=</a:t>
            </a:r>
            <a:r>
              <a:rPr lang="sv-SE" dirty="0" smtClean="0"/>
              <a:t> 149,5 cm </a:t>
            </a:r>
            <a:r>
              <a:rPr lang="sv-SE" dirty="0" smtClean="0"/>
              <a:t>+2,5 cm =152 cm</a:t>
            </a:r>
            <a:endParaRPr lang="sv-SE"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457200" y="428604"/>
            <a:ext cx="8229600" cy="1214446"/>
          </a:xfrm>
          <a:prstGeom prst="rect">
            <a:avLst/>
          </a:prstGeom>
        </p:spPr>
        <p:txBody>
          <a:bodyPr>
            <a:normAutofit fontScale="85000" lnSpcReduction="1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 6. forts.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dirty="0" smtClean="0">
                <a:solidFill>
                  <a:srgbClr val="FF0000"/>
                </a:solidFill>
              </a:rPr>
              <a:t>Histogram. </a:t>
            </a:r>
            <a:r>
              <a:rPr lang="sv-SE" sz="3200" dirty="0" smtClean="0"/>
              <a:t>Visar tabellen på föregående blad grafiskt.</a:t>
            </a:r>
            <a:endParaRPr kumimoji="0" lang="sv-SE" sz="3200" b="0" i="0" u="none" strike="noStrike" kern="1200" cap="none" spc="0" normalizeH="0" baseline="0" noProof="0" dirty="0" smtClean="0">
              <a:ln>
                <a:noFill/>
              </a:ln>
              <a:solidFill>
                <a:srgbClr val="FF0000"/>
              </a:solidFill>
              <a:effectLst/>
              <a:uLnTx/>
              <a:uFillTx/>
              <a:latin typeface="+mn-lt"/>
              <a:ea typeface="+mn-ea"/>
              <a:cs typeface="+mn-cs"/>
            </a:endParaRPr>
          </a:p>
        </p:txBody>
      </p:sp>
      <p:graphicFrame>
        <p:nvGraphicFramePr>
          <p:cNvPr id="3" name="Diagram 2"/>
          <p:cNvGraphicFramePr/>
          <p:nvPr/>
        </p:nvGraphicFramePr>
        <p:xfrm>
          <a:off x="1214414" y="1785926"/>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dirty="0" smtClean="0"/>
              <a:t>Kategorivariabler</a:t>
            </a:r>
            <a:endParaRPr lang="sv-SE" dirty="0"/>
          </a:p>
        </p:txBody>
      </p:sp>
      <p:sp>
        <p:nvSpPr>
          <p:cNvPr id="3" name="Platshållare för innehåll 2"/>
          <p:cNvSpPr>
            <a:spLocks noGrp="1"/>
          </p:cNvSpPr>
          <p:nvPr>
            <p:ph idx="1"/>
          </p:nvPr>
        </p:nvSpPr>
        <p:spPr>
          <a:xfrm>
            <a:off x="457200" y="1214422"/>
            <a:ext cx="8229600" cy="1357322"/>
          </a:xfrm>
        </p:spPr>
        <p:txBody>
          <a:bodyPr>
            <a:normAutofit/>
          </a:bodyPr>
          <a:lstStyle/>
          <a:p>
            <a:pPr>
              <a:buNone/>
            </a:pPr>
            <a:r>
              <a:rPr lang="sv-SE" sz="2400" dirty="0" smtClean="0"/>
              <a:t>Ex. </a:t>
            </a:r>
            <a:r>
              <a:rPr lang="sv-SE" sz="2400" dirty="0"/>
              <a:t>Vilket parti skulle du rösta på i riksdagsvalet om det var val i dag</a:t>
            </a:r>
            <a:r>
              <a:rPr lang="sv-SE" sz="2400" dirty="0" smtClean="0"/>
              <a:t>?  (Sifoundersökning , december 2008)</a:t>
            </a:r>
          </a:p>
          <a:p>
            <a:pPr>
              <a:buNone/>
            </a:pPr>
            <a:r>
              <a:rPr lang="sv-SE" sz="2400" dirty="0" smtClean="0">
                <a:solidFill>
                  <a:srgbClr val="FF0000"/>
                </a:solidFill>
              </a:rPr>
              <a:t>Frekvenstabeller:</a:t>
            </a:r>
            <a:endParaRPr lang="sv-SE" sz="2400" dirty="0">
              <a:solidFill>
                <a:srgbClr val="FF0000"/>
              </a:solidFill>
            </a:endParaRPr>
          </a:p>
        </p:txBody>
      </p:sp>
      <p:graphicFrame>
        <p:nvGraphicFramePr>
          <p:cNvPr id="4" name="Tabell 3"/>
          <p:cNvGraphicFramePr>
            <a:graphicFrameLocks noGrp="1"/>
          </p:cNvGraphicFramePr>
          <p:nvPr/>
        </p:nvGraphicFramePr>
        <p:xfrm>
          <a:off x="642910" y="2500306"/>
          <a:ext cx="2714644" cy="3352800"/>
        </p:xfrm>
        <a:graphic>
          <a:graphicData uri="http://schemas.openxmlformats.org/drawingml/2006/table">
            <a:tbl>
              <a:tblPr firstRow="1" lastRow="1" bandRow="1">
                <a:tableStyleId>{5940675A-B579-460E-94D1-54222C63F5DA}</a:tableStyleId>
              </a:tblPr>
              <a:tblGrid>
                <a:gridCol w="1827164"/>
                <a:gridCol w="887480"/>
              </a:tblGrid>
              <a:tr h="265091">
                <a:tc>
                  <a:txBody>
                    <a:bodyPr/>
                    <a:lstStyle/>
                    <a:p>
                      <a:r>
                        <a:rPr lang="sv-SE" sz="1400" b="1" dirty="0" smtClean="0"/>
                        <a:t>Parti</a:t>
                      </a:r>
                      <a:endParaRPr lang="sv-SE"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sz="1400" b="1" dirty="0" smtClean="0"/>
                        <a:t>Procent</a:t>
                      </a:r>
                      <a:endParaRPr lang="sv-SE" sz="1400" b="1"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65091">
                <a:tc>
                  <a:txBody>
                    <a:bodyPr/>
                    <a:lstStyle/>
                    <a:p>
                      <a:r>
                        <a:rPr lang="sv-SE" sz="1400" dirty="0" smtClean="0"/>
                        <a:t>Socialdemokraterna</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sz="1400" dirty="0" smtClean="0"/>
                        <a:t>37,1</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265091">
                <a:tc>
                  <a:txBody>
                    <a:bodyPr/>
                    <a:lstStyle/>
                    <a:p>
                      <a:r>
                        <a:rPr lang="sv-SE" sz="1400" dirty="0" smtClean="0"/>
                        <a:t>Vänsterpartiet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6,5</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Miljöpartiet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7,4</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Moderaterna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27,2</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Centern</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5,5</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Folkpartiet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7,1</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Kristdemokraterna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4,0</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Sverigedemokraterna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4,5</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Övriga</a:t>
                      </a:r>
                      <a:endParaRPr lang="sv-SE"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sz="1400" dirty="0" smtClean="0"/>
                        <a:t>0,8</a:t>
                      </a:r>
                      <a:endParaRPr lang="sv-SE"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65091">
                <a:tc>
                  <a:txBody>
                    <a:bodyPr/>
                    <a:lstStyle/>
                    <a:p>
                      <a:r>
                        <a:rPr lang="sv-SE" sz="1400" b="1" dirty="0" smtClean="0"/>
                        <a:t>Totalt</a:t>
                      </a:r>
                      <a:endParaRPr lang="sv-SE" sz="1400" b="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sz="1400" dirty="0" smtClean="0"/>
                        <a:t>100</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5" name="textruta 4"/>
          <p:cNvSpPr txBox="1"/>
          <p:nvPr/>
        </p:nvSpPr>
        <p:spPr>
          <a:xfrm>
            <a:off x="500034" y="5857892"/>
            <a:ext cx="3929090" cy="646331"/>
          </a:xfrm>
          <a:prstGeom prst="rect">
            <a:avLst/>
          </a:prstGeom>
          <a:noFill/>
        </p:spPr>
        <p:txBody>
          <a:bodyPr wrap="square" rtlCol="0">
            <a:spAutoFit/>
          </a:bodyPr>
          <a:lstStyle/>
          <a:p>
            <a:r>
              <a:rPr lang="sv-SE" dirty="0" smtClean="0"/>
              <a:t>Relativa frekvenser. Viktigt att ange antal tillfrågade. Här n=1610.</a:t>
            </a:r>
            <a:endParaRPr lang="sv-SE" dirty="0"/>
          </a:p>
        </p:txBody>
      </p:sp>
      <p:graphicFrame>
        <p:nvGraphicFramePr>
          <p:cNvPr id="8" name="Tabell 7"/>
          <p:cNvGraphicFramePr>
            <a:graphicFrameLocks noGrp="1"/>
          </p:cNvGraphicFramePr>
          <p:nvPr/>
        </p:nvGraphicFramePr>
        <p:xfrm>
          <a:off x="4572000" y="2500306"/>
          <a:ext cx="2714644" cy="3352800"/>
        </p:xfrm>
        <a:graphic>
          <a:graphicData uri="http://schemas.openxmlformats.org/drawingml/2006/table">
            <a:tbl>
              <a:tblPr firstRow="1" lastRow="1" bandRow="1">
                <a:tableStyleId>{5940675A-B579-460E-94D1-54222C63F5DA}</a:tableStyleId>
              </a:tblPr>
              <a:tblGrid>
                <a:gridCol w="1827164"/>
                <a:gridCol w="887480"/>
              </a:tblGrid>
              <a:tr h="265091">
                <a:tc>
                  <a:txBody>
                    <a:bodyPr/>
                    <a:lstStyle/>
                    <a:p>
                      <a:r>
                        <a:rPr lang="sv-SE" sz="1400" b="1" dirty="0" smtClean="0"/>
                        <a:t>Parti</a:t>
                      </a:r>
                      <a:endParaRPr lang="sv-SE" sz="1400" b="1" dirty="0"/>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sz="1400" b="1" dirty="0" smtClean="0"/>
                        <a:t>Antal</a:t>
                      </a:r>
                      <a:endParaRPr lang="sv-SE" sz="1400" b="1" dirty="0"/>
                    </a:p>
                  </a:txBody>
                  <a:tcPr>
                    <a:lnL w="12700" cap="flat" cmpd="sng" algn="ctr">
                      <a:noFill/>
                      <a:prstDash val="solid"/>
                      <a:round/>
                      <a:headEnd type="none" w="med" len="med"/>
                      <a:tailEnd type="none" w="med" len="med"/>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65091">
                <a:tc>
                  <a:txBody>
                    <a:bodyPr/>
                    <a:lstStyle/>
                    <a:p>
                      <a:r>
                        <a:rPr lang="sv-SE" sz="1400" dirty="0" smtClean="0"/>
                        <a:t>Socialdemokraterna</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sz="1400" dirty="0" smtClean="0"/>
                        <a:t>597</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265091">
                <a:tc>
                  <a:txBody>
                    <a:bodyPr/>
                    <a:lstStyle/>
                    <a:p>
                      <a:r>
                        <a:rPr lang="sv-SE" sz="1400" dirty="0" smtClean="0"/>
                        <a:t>Vänsterpartiet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105</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Miljöpartiet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119</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Moderaterna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438</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Centern</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88</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Folkpartiet</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114</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Kristdemokraterna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64</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Sverigedemokraterna</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c>
                  <a:txBody>
                    <a:bodyPr/>
                    <a:lstStyle/>
                    <a:p>
                      <a:r>
                        <a:rPr lang="sv-SE" sz="1400" dirty="0" smtClean="0"/>
                        <a:t>72</a:t>
                      </a:r>
                      <a:endParaRPr lang="sv-SE" sz="1400" dirty="0"/>
                    </a:p>
                  </a:txBody>
                  <a:tcPr>
                    <a:lnL w="12700" cmpd="sng">
                      <a:noFill/>
                    </a:lnL>
                    <a:lnR w="12700" cmpd="sng">
                      <a:noFill/>
                    </a:lnR>
                    <a:lnT w="12700" cmpd="sng">
                      <a:noFill/>
                    </a:lnT>
                    <a:lnB w="12700" cmpd="sng">
                      <a:noFill/>
                    </a:lnB>
                    <a:lnTlToBr w="12700" cmpd="sng">
                      <a:noFill/>
                      <a:prstDash val="solid"/>
                    </a:lnTlToBr>
                    <a:lnBlToTr w="12700" cmpd="sng">
                      <a:noFill/>
                      <a:prstDash val="solid"/>
                    </a:lnBlToTr>
                  </a:tcPr>
                </a:tc>
              </a:tr>
              <a:tr h="265091">
                <a:tc>
                  <a:txBody>
                    <a:bodyPr/>
                    <a:lstStyle/>
                    <a:p>
                      <a:r>
                        <a:rPr lang="sv-SE" sz="1400" dirty="0" smtClean="0"/>
                        <a:t>Övriga</a:t>
                      </a:r>
                      <a:endParaRPr lang="sv-SE"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sz="1400" dirty="0" smtClean="0"/>
                        <a:t>13</a:t>
                      </a:r>
                      <a:endParaRPr lang="sv-SE" sz="1400"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265091">
                <a:tc>
                  <a:txBody>
                    <a:bodyPr/>
                    <a:lstStyle/>
                    <a:p>
                      <a:r>
                        <a:rPr lang="sv-SE" sz="1400" b="1" dirty="0" smtClean="0"/>
                        <a:t>Totalt</a:t>
                      </a:r>
                      <a:endParaRPr lang="sv-SE" sz="1400" b="1"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sz="1400" dirty="0" smtClean="0"/>
                        <a:t>1610</a:t>
                      </a:r>
                      <a:endParaRPr lang="sv-SE" sz="1400"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0" name="textruta 9"/>
          <p:cNvSpPr txBox="1"/>
          <p:nvPr/>
        </p:nvSpPr>
        <p:spPr>
          <a:xfrm>
            <a:off x="4572000" y="5857892"/>
            <a:ext cx="3929090" cy="369332"/>
          </a:xfrm>
          <a:prstGeom prst="rect">
            <a:avLst/>
          </a:prstGeom>
          <a:noFill/>
        </p:spPr>
        <p:txBody>
          <a:bodyPr wrap="square" rtlCol="0">
            <a:spAutoFit/>
          </a:bodyPr>
          <a:lstStyle/>
          <a:p>
            <a:r>
              <a:rPr lang="sv-SE" dirty="0" smtClean="0"/>
              <a:t>Absoluta frekvenser.</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innehåll 2"/>
          <p:cNvSpPr>
            <a:spLocks noGrp="1"/>
          </p:cNvSpPr>
          <p:nvPr>
            <p:ph idx="1"/>
          </p:nvPr>
        </p:nvSpPr>
        <p:spPr>
          <a:xfrm>
            <a:off x="457200" y="500043"/>
            <a:ext cx="8229600" cy="1285884"/>
          </a:xfrm>
        </p:spPr>
        <p:txBody>
          <a:bodyPr/>
          <a:lstStyle/>
          <a:p>
            <a:pPr>
              <a:buNone/>
            </a:pPr>
            <a:r>
              <a:rPr lang="sv-SE" dirty="0" smtClean="0"/>
              <a:t>Ex. Forts.</a:t>
            </a:r>
          </a:p>
          <a:p>
            <a:pPr>
              <a:buNone/>
            </a:pPr>
            <a:r>
              <a:rPr lang="sv-SE" dirty="0" smtClean="0">
                <a:solidFill>
                  <a:srgbClr val="FF0000"/>
                </a:solidFill>
              </a:rPr>
              <a:t>Stapeldiagram</a:t>
            </a:r>
            <a:endParaRPr lang="sv-SE" dirty="0">
              <a:solidFill>
                <a:srgbClr val="FF0000"/>
              </a:solidFill>
            </a:endParaRPr>
          </a:p>
        </p:txBody>
      </p:sp>
      <p:graphicFrame>
        <p:nvGraphicFramePr>
          <p:cNvPr id="4" name="Diagram 3"/>
          <p:cNvGraphicFramePr/>
          <p:nvPr/>
        </p:nvGraphicFramePr>
        <p:xfrm>
          <a:off x="285720" y="2000240"/>
          <a:ext cx="4572032" cy="37068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Diagram 4"/>
          <p:cNvGraphicFramePr/>
          <p:nvPr/>
        </p:nvGraphicFramePr>
        <p:xfrm>
          <a:off x="4572000" y="1789909"/>
          <a:ext cx="4000528" cy="3278182"/>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ruta 5"/>
          <p:cNvSpPr txBox="1"/>
          <p:nvPr/>
        </p:nvSpPr>
        <p:spPr>
          <a:xfrm>
            <a:off x="5072066" y="5072074"/>
            <a:ext cx="3643337" cy="646331"/>
          </a:xfrm>
          <a:prstGeom prst="rect">
            <a:avLst/>
          </a:prstGeom>
          <a:noFill/>
        </p:spPr>
        <p:txBody>
          <a:bodyPr wrap="square" rtlCol="0">
            <a:spAutoFit/>
          </a:bodyPr>
          <a:lstStyle/>
          <a:p>
            <a:r>
              <a:rPr lang="sv-SE" dirty="0" smtClean="0"/>
              <a:t>Ibland stympas frekvensaxeln. Det kan ge missvisande reslutat</a:t>
            </a:r>
            <a:endParaRPr lang="sv-SE"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457200" y="500043"/>
            <a:ext cx="8229600" cy="128588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 Forts.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dirty="0" smtClean="0">
                <a:solidFill>
                  <a:srgbClr val="FF0000"/>
                </a:solidFill>
              </a:rPr>
              <a:t>Cirkeldiagram</a:t>
            </a:r>
            <a:endParaRPr kumimoji="0" lang="sv-SE" sz="3200" b="0" i="0" u="none" strike="noStrike" kern="1200" cap="none" spc="0" normalizeH="0" baseline="0" noProof="0" dirty="0" smtClean="0">
              <a:ln>
                <a:noFill/>
              </a:ln>
              <a:solidFill>
                <a:srgbClr val="FF0000"/>
              </a:solidFill>
              <a:effectLst/>
              <a:uLnTx/>
              <a:uFillTx/>
              <a:latin typeface="+mn-lt"/>
              <a:ea typeface="+mn-ea"/>
              <a:cs typeface="+mn-cs"/>
            </a:endParaRPr>
          </a:p>
        </p:txBody>
      </p:sp>
      <p:graphicFrame>
        <p:nvGraphicFramePr>
          <p:cNvPr id="3" name="Diagram 2"/>
          <p:cNvGraphicFramePr/>
          <p:nvPr/>
        </p:nvGraphicFramePr>
        <p:xfrm>
          <a:off x="285720" y="2000240"/>
          <a:ext cx="4572032" cy="370681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Diagram 3"/>
          <p:cNvGraphicFramePr/>
          <p:nvPr/>
        </p:nvGraphicFramePr>
        <p:xfrm>
          <a:off x="4857752" y="2428868"/>
          <a:ext cx="4071966" cy="414340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ruta 4"/>
          <p:cNvSpPr txBox="1"/>
          <p:nvPr/>
        </p:nvSpPr>
        <p:spPr>
          <a:xfrm>
            <a:off x="5000628" y="5857892"/>
            <a:ext cx="3714776" cy="646331"/>
          </a:xfrm>
          <a:prstGeom prst="rect">
            <a:avLst/>
          </a:prstGeom>
          <a:noFill/>
        </p:spPr>
        <p:txBody>
          <a:bodyPr wrap="square" rtlCol="0">
            <a:spAutoFit/>
          </a:bodyPr>
          <a:lstStyle/>
          <a:p>
            <a:r>
              <a:rPr lang="sv-SE" dirty="0" smtClean="0"/>
              <a:t>Vilket parti är egentligen störst av C, Fp, Kd eller </a:t>
            </a:r>
            <a:r>
              <a:rPr lang="sv-SE" dirty="0" err="1" smtClean="0"/>
              <a:t>Sd</a:t>
            </a:r>
            <a:r>
              <a:rPr lang="sv-SE" dirty="0" smtClean="0"/>
              <a:t>?</a:t>
            </a:r>
            <a:endParaRPr lang="sv-SE"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Platshållare för innehåll 2"/>
          <p:cNvSpPr txBox="1">
            <a:spLocks/>
          </p:cNvSpPr>
          <p:nvPr/>
        </p:nvSpPr>
        <p:spPr>
          <a:xfrm>
            <a:off x="457200" y="500043"/>
            <a:ext cx="8229600" cy="128588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 Forts.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rgbClr val="FF0000"/>
                </a:solidFill>
                <a:effectLst/>
                <a:uLnTx/>
                <a:uFillTx/>
                <a:latin typeface="+mn-lt"/>
                <a:ea typeface="+mn-ea"/>
                <a:cs typeface="+mn-cs"/>
              </a:rPr>
              <a:t>Stapeldiagram</a:t>
            </a:r>
          </a:p>
        </p:txBody>
      </p:sp>
      <p:graphicFrame>
        <p:nvGraphicFramePr>
          <p:cNvPr id="8" name="Diagram 7"/>
          <p:cNvGraphicFramePr/>
          <p:nvPr/>
        </p:nvGraphicFramePr>
        <p:xfrm>
          <a:off x="1524000" y="1714488"/>
          <a:ext cx="6096000" cy="467520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457200" y="500043"/>
            <a:ext cx="8229600" cy="128588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 Forts.</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rgbClr val="FF0000"/>
                </a:solidFill>
                <a:effectLst/>
                <a:uLnTx/>
                <a:uFillTx/>
                <a:latin typeface="+mn-lt"/>
                <a:ea typeface="+mn-ea"/>
                <a:cs typeface="+mn-cs"/>
              </a:rPr>
              <a:t>Stapeldiagram</a:t>
            </a:r>
          </a:p>
        </p:txBody>
      </p:sp>
      <p:graphicFrame>
        <p:nvGraphicFramePr>
          <p:cNvPr id="3" name="Diagram 2"/>
          <p:cNvGraphicFramePr/>
          <p:nvPr/>
        </p:nvGraphicFramePr>
        <p:xfrm>
          <a:off x="857224" y="1714488"/>
          <a:ext cx="6500858" cy="4357718"/>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457200" y="500043"/>
            <a:ext cx="8229600" cy="1285884"/>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smtClean="0">
                <a:ln>
                  <a:noFill/>
                </a:ln>
                <a:solidFill>
                  <a:schemeClr val="tx1"/>
                </a:solidFill>
                <a:effectLst/>
                <a:uLnTx/>
                <a:uFillTx/>
                <a:latin typeface="+mn-lt"/>
                <a:ea typeface="+mn-ea"/>
                <a:cs typeface="+mn-cs"/>
              </a:rPr>
              <a:t>Ex</a:t>
            </a:r>
            <a:r>
              <a:rPr lang="sv-SE" sz="3200" dirty="0" smtClean="0"/>
              <a:t>.4 i boken.</a:t>
            </a:r>
            <a:endParaRPr lang="sv-SE" sz="3200" dirty="0">
              <a:solidFill>
                <a:srgbClr val="FF0000"/>
              </a:solidFill>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noProof="0" dirty="0" smtClean="0">
                <a:solidFill>
                  <a:srgbClr val="FF0000"/>
                </a:solidFill>
              </a:rPr>
              <a:t>Korstabell</a:t>
            </a:r>
            <a:endParaRPr kumimoji="0" lang="sv-SE" sz="3200" b="0" i="0" u="none" strike="noStrike" kern="1200" cap="none" spc="0" normalizeH="0" baseline="0" noProof="0" dirty="0" smtClean="0">
              <a:ln>
                <a:noFill/>
              </a:ln>
              <a:solidFill>
                <a:srgbClr val="FF0000"/>
              </a:solidFill>
              <a:effectLst/>
              <a:uLnTx/>
              <a:uFillTx/>
              <a:latin typeface="+mn-lt"/>
              <a:ea typeface="+mn-ea"/>
              <a:cs typeface="+mn-cs"/>
            </a:endParaRPr>
          </a:p>
        </p:txBody>
      </p:sp>
      <p:graphicFrame>
        <p:nvGraphicFramePr>
          <p:cNvPr id="4" name="Tabell 3"/>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aphicFrame>
        <p:nvGraphicFramePr>
          <p:cNvPr id="5" name="Tabell 4"/>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108</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aphicFrame>
        <p:nvGraphicFramePr>
          <p:cNvPr id="6" name="Tabell 5"/>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108</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410</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417</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101</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518</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14" name="textruta 13"/>
          <p:cNvSpPr txBox="1"/>
          <p:nvPr/>
        </p:nvSpPr>
        <p:spPr>
          <a:xfrm>
            <a:off x="4286248" y="5572140"/>
            <a:ext cx="2581732" cy="369332"/>
          </a:xfrm>
          <a:prstGeom prst="rect">
            <a:avLst/>
          </a:prstGeom>
          <a:noFill/>
        </p:spPr>
        <p:txBody>
          <a:bodyPr wrap="none" rtlCol="0">
            <a:spAutoFit/>
          </a:bodyPr>
          <a:lstStyle/>
          <a:p>
            <a:r>
              <a:rPr lang="sv-SE" dirty="0" smtClean="0"/>
              <a:t>Kallas marginalfrekvenser</a:t>
            </a:r>
          </a:p>
        </p:txBody>
      </p:sp>
      <p:grpSp>
        <p:nvGrpSpPr>
          <p:cNvPr id="27" name="Grupp 26"/>
          <p:cNvGrpSpPr/>
          <p:nvPr/>
        </p:nvGrpSpPr>
        <p:grpSpPr>
          <a:xfrm>
            <a:off x="3357554" y="3143248"/>
            <a:ext cx="5425733" cy="2428892"/>
            <a:chOff x="3357554" y="3143248"/>
            <a:chExt cx="5425733" cy="2428892"/>
          </a:xfrm>
        </p:grpSpPr>
        <p:grpSp>
          <p:nvGrpSpPr>
            <p:cNvPr id="13" name="Grupp 12"/>
            <p:cNvGrpSpPr/>
            <p:nvPr/>
          </p:nvGrpSpPr>
          <p:grpSpPr>
            <a:xfrm>
              <a:off x="3357554" y="3143248"/>
              <a:ext cx="5425733" cy="1655216"/>
              <a:chOff x="3357554" y="3143248"/>
              <a:chExt cx="5425733" cy="1655216"/>
            </a:xfrm>
          </p:grpSpPr>
          <p:sp>
            <p:nvSpPr>
              <p:cNvPr id="8" name="Höger klammerparentes 7"/>
              <p:cNvSpPr/>
              <p:nvPr/>
            </p:nvSpPr>
            <p:spPr>
              <a:xfrm>
                <a:off x="6572264" y="3143248"/>
                <a:ext cx="142876" cy="5715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9" name="textruta 8"/>
              <p:cNvSpPr txBox="1"/>
              <p:nvPr/>
            </p:nvSpPr>
            <p:spPr>
              <a:xfrm>
                <a:off x="6858016" y="3244334"/>
                <a:ext cx="1925271" cy="369332"/>
              </a:xfrm>
              <a:prstGeom prst="rect">
                <a:avLst/>
              </a:prstGeom>
              <a:noFill/>
            </p:spPr>
            <p:txBody>
              <a:bodyPr wrap="none" rtlCol="0">
                <a:spAutoFit/>
              </a:bodyPr>
              <a:lstStyle/>
              <a:p>
                <a:r>
                  <a:rPr lang="sv-SE" dirty="0" smtClean="0"/>
                  <a:t>Frekvenser för kön</a:t>
                </a:r>
                <a:endParaRPr lang="sv-SE" dirty="0"/>
              </a:p>
            </p:txBody>
          </p:sp>
          <p:sp>
            <p:nvSpPr>
              <p:cNvPr id="11" name="Höger klammerparentes 10"/>
              <p:cNvSpPr/>
              <p:nvPr/>
            </p:nvSpPr>
            <p:spPr>
              <a:xfrm rot="5400000">
                <a:off x="3987063" y="3513871"/>
                <a:ext cx="226886" cy="1485904"/>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sv-SE"/>
              </a:p>
            </p:txBody>
          </p:sp>
          <p:sp>
            <p:nvSpPr>
              <p:cNvPr id="12" name="textruta 11"/>
              <p:cNvSpPr txBox="1"/>
              <p:nvPr/>
            </p:nvSpPr>
            <p:spPr>
              <a:xfrm>
                <a:off x="4000496" y="4429132"/>
                <a:ext cx="2197461" cy="369332"/>
              </a:xfrm>
              <a:prstGeom prst="rect">
                <a:avLst/>
              </a:prstGeom>
              <a:noFill/>
            </p:spPr>
            <p:txBody>
              <a:bodyPr wrap="none" rtlCol="0">
                <a:spAutoFit/>
              </a:bodyPr>
              <a:lstStyle/>
              <a:p>
                <a:r>
                  <a:rPr lang="sv-SE" dirty="0" smtClean="0"/>
                  <a:t>Frekvenser för attityd</a:t>
                </a:r>
              </a:p>
            </p:txBody>
          </p:sp>
        </p:grpSp>
        <p:cxnSp>
          <p:nvCxnSpPr>
            <p:cNvPr id="21" name="Kurva 20"/>
            <p:cNvCxnSpPr/>
            <p:nvPr/>
          </p:nvCxnSpPr>
          <p:spPr>
            <a:xfrm rot="5400000">
              <a:off x="6286512" y="3786190"/>
              <a:ext cx="1928826" cy="1643074"/>
            </a:xfrm>
            <a:prstGeom prst="curvedConnector3">
              <a:avLst>
                <a:gd name="adj1" fmla="val 50000"/>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6" name="Kurva 25"/>
            <p:cNvCxnSpPr/>
            <p:nvPr/>
          </p:nvCxnSpPr>
          <p:spPr>
            <a:xfrm rot="16200000" flipH="1">
              <a:off x="4857752" y="4929198"/>
              <a:ext cx="642942" cy="500066"/>
            </a:xfrm>
            <a:prstGeom prst="curvedConnector3">
              <a:avLst>
                <a:gd name="adj1" fmla="val 50000"/>
              </a:avLst>
            </a:prstGeom>
            <a:ln w="22225">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4"/>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5"/>
                                        </p:tgtEl>
                                        <p:attrNameLst>
                                          <p:attrName>style.visibility</p:attrName>
                                        </p:attrNameLst>
                                      </p:cBhvr>
                                      <p:to>
                                        <p:strVal val="visible"/>
                                      </p:to>
                                    </p:set>
                                  </p:childTnLst>
                                </p:cTn>
                              </p:par>
                            </p:childTnLst>
                          </p:cTn>
                        </p:par>
                      </p:childTnLst>
                    </p:cTn>
                  </p:par>
                  <p:par>
                    <p:cTn id="10" fill="hold">
                      <p:stCondLst>
                        <p:cond delay="indefinite"/>
                      </p:stCondLst>
                      <p:childTnLst>
                        <p:par>
                          <p:cTn id="11" fill="hold">
                            <p:stCondLst>
                              <p:cond delay="0"/>
                            </p:stCondLst>
                            <p:childTnLst>
                              <p:par>
                                <p:cTn id="12" presetID="1" presetClass="exit" presetSubtype="0" fill="hold" nodeType="clickEffect">
                                  <p:stCondLst>
                                    <p:cond delay="0"/>
                                  </p:stCondLst>
                                  <p:childTnLst>
                                    <p:set>
                                      <p:cBhvr>
                                        <p:cTn id="13" dur="1" fill="hold">
                                          <p:stCondLst>
                                            <p:cond delay="0"/>
                                          </p:stCondLst>
                                        </p:cTn>
                                        <p:tgtEl>
                                          <p:spTgt spid="5"/>
                                        </p:tgtEl>
                                        <p:attrNameLst>
                                          <p:attrName>style.visibility</p:attrName>
                                        </p:attrNameLst>
                                      </p:cBhvr>
                                      <p:to>
                                        <p:strVal val="hidden"/>
                                      </p:to>
                                    </p:set>
                                  </p:childTnLst>
                                </p:cTn>
                              </p:par>
                            </p:childTnLst>
                          </p:cTn>
                        </p:par>
                        <p:par>
                          <p:cTn id="14" fill="hold">
                            <p:stCondLst>
                              <p:cond delay="0"/>
                            </p:stCondLst>
                            <p:childTnLst>
                              <p:par>
                                <p:cTn id="15" presetID="1" presetClass="entr" presetSubtype="0" fill="hold" nodeType="afterEffect">
                                  <p:stCondLst>
                                    <p:cond delay="0"/>
                                  </p:stCondLst>
                                  <p:childTnLst>
                                    <p:set>
                                      <p:cBhvr>
                                        <p:cTn id="16" dur="1" fill="hold">
                                          <p:stCondLst>
                                            <p:cond delay="0"/>
                                          </p:stCondLst>
                                        </p:cTn>
                                        <p:tgtEl>
                                          <p:spTgt spid="6"/>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2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ell 6"/>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89/518=17%</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smtClean="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aphicFrame>
        <p:nvGraphicFramePr>
          <p:cNvPr id="8" name="Tabell 7"/>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89/518=17%</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19/518=4%</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328/518=63%</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82/518=16%</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smtClean="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aphicFrame>
        <p:nvGraphicFramePr>
          <p:cNvPr id="9" name="Tabell 8"/>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17%</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4%</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21%</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63%</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16%</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79%</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20%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100%</a:t>
                      </a:r>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sp>
        <p:nvSpPr>
          <p:cNvPr id="2" name="Platshållare för innehåll 2"/>
          <p:cNvSpPr txBox="1">
            <a:spLocks/>
          </p:cNvSpPr>
          <p:nvPr/>
        </p:nvSpPr>
        <p:spPr>
          <a:xfrm>
            <a:off x="457200" y="500043"/>
            <a:ext cx="8229600" cy="128588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err="1" smtClean="0">
                <a:ln>
                  <a:noFill/>
                </a:ln>
                <a:solidFill>
                  <a:schemeClr val="tx1"/>
                </a:solidFill>
                <a:effectLst/>
                <a:uLnTx/>
                <a:uFillTx/>
                <a:latin typeface="+mn-lt"/>
                <a:ea typeface="+mn-ea"/>
                <a:cs typeface="+mn-cs"/>
              </a:rPr>
              <a:t>Forts.Ex</a:t>
            </a:r>
            <a:r>
              <a:rPr lang="sv-SE" sz="3200" dirty="0" smtClean="0"/>
              <a:t>.4.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dirty="0" smtClean="0">
                <a:solidFill>
                  <a:srgbClr val="FF0000"/>
                </a:solidFill>
              </a:rPr>
              <a:t>Relativa frekvenser (relativt totalsumman)</a:t>
            </a:r>
          </a:p>
        </p:txBody>
      </p:sp>
      <p:graphicFrame>
        <p:nvGraphicFramePr>
          <p:cNvPr id="6" name="Tabell 5"/>
          <p:cNvGraphicFramePr>
            <a:graphicFrameLocks noGrp="1"/>
          </p:cNvGraphicFramePr>
          <p:nvPr/>
        </p:nvGraphicFramePr>
        <p:xfrm>
          <a:off x="1524000" y="2687320"/>
          <a:ext cx="6096000" cy="148336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Summa</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smtClean="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bl>
          </a:graphicData>
        </a:graphic>
      </p:graphicFrame>
      <p:grpSp>
        <p:nvGrpSpPr>
          <p:cNvPr id="13" name="Grupp 12"/>
          <p:cNvGrpSpPr/>
          <p:nvPr/>
        </p:nvGrpSpPr>
        <p:grpSpPr>
          <a:xfrm>
            <a:off x="3428992" y="1643050"/>
            <a:ext cx="2714644" cy="1785950"/>
            <a:chOff x="3428992" y="1643050"/>
            <a:chExt cx="2714644" cy="1785950"/>
          </a:xfrm>
        </p:grpSpPr>
        <p:sp>
          <p:nvSpPr>
            <p:cNvPr id="10" name="Ellips 9"/>
            <p:cNvSpPr/>
            <p:nvPr/>
          </p:nvSpPr>
          <p:spPr>
            <a:xfrm>
              <a:off x="3428992" y="3071810"/>
              <a:ext cx="428628" cy="3571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sv-SE"/>
            </a:p>
          </p:txBody>
        </p:sp>
        <p:cxnSp>
          <p:nvCxnSpPr>
            <p:cNvPr id="12" name="Kurva 11"/>
            <p:cNvCxnSpPr/>
            <p:nvPr/>
          </p:nvCxnSpPr>
          <p:spPr>
            <a:xfrm rot="10800000" flipV="1">
              <a:off x="3929058" y="1643050"/>
              <a:ext cx="2214578" cy="1500198"/>
            </a:xfrm>
            <a:prstGeom prst="curvedConnector3">
              <a:avLst>
                <a:gd name="adj1" fmla="val 50000"/>
              </a:avLst>
            </a:prstGeom>
            <a:ln w="15875">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6"/>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3"/>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7"/>
                                        </p:tgtEl>
                                        <p:attrNameLst>
                                          <p:attrName>style.visibility</p:attrName>
                                        </p:attrNameLst>
                                      </p:cBhvr>
                                      <p:to>
                                        <p:strVal val="hidden"/>
                                      </p:to>
                                    </p:set>
                                  </p:childTnLst>
                                </p:cTn>
                              </p:par>
                              <p:par>
                                <p:cTn id="16" presetID="1" presetClass="exit" presetSubtype="0" fill="hold" nodeType="withEffect">
                                  <p:stCondLst>
                                    <p:cond delay="0"/>
                                  </p:stCondLst>
                                  <p:childTnLst>
                                    <p:set>
                                      <p:cBhvr>
                                        <p:cTn id="17" dur="1" fill="hold">
                                          <p:stCondLst>
                                            <p:cond delay="0"/>
                                          </p:stCondLst>
                                        </p:cTn>
                                        <p:tgtEl>
                                          <p:spTgt spid="13"/>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8"/>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innehåll 2"/>
          <p:cNvSpPr txBox="1">
            <a:spLocks/>
          </p:cNvSpPr>
          <p:nvPr/>
        </p:nvSpPr>
        <p:spPr>
          <a:xfrm>
            <a:off x="457200" y="500043"/>
            <a:ext cx="8229600" cy="1285883"/>
          </a:xfrm>
          <a:prstGeom prst="rect">
            <a:avLst/>
          </a:prstGeom>
        </p:spPr>
        <p:txBody>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sv-SE" sz="3200" b="0" i="0" u="none" strike="noStrike" kern="1200" cap="none" spc="0" normalizeH="0" baseline="0" noProof="0" dirty="0" err="1" smtClean="0">
                <a:ln>
                  <a:noFill/>
                </a:ln>
                <a:solidFill>
                  <a:schemeClr val="tx1"/>
                </a:solidFill>
                <a:effectLst/>
                <a:uLnTx/>
                <a:uFillTx/>
                <a:latin typeface="+mn-lt"/>
                <a:ea typeface="+mn-ea"/>
                <a:cs typeface="+mn-cs"/>
              </a:rPr>
              <a:t>Forts.Ex</a:t>
            </a:r>
            <a:r>
              <a:rPr lang="sv-SE" sz="3200" dirty="0" smtClean="0"/>
              <a:t>.4.</a:t>
            </a: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None/>
              <a:tabLst/>
              <a:defRPr/>
            </a:pPr>
            <a:r>
              <a:rPr lang="sv-SE" sz="3200" dirty="0" smtClean="0">
                <a:solidFill>
                  <a:srgbClr val="FF0000"/>
                </a:solidFill>
              </a:rPr>
              <a:t>Relativa frekvenser (relativt radsumman)</a:t>
            </a:r>
          </a:p>
        </p:txBody>
      </p:sp>
      <p:graphicFrame>
        <p:nvGraphicFramePr>
          <p:cNvPr id="3" name="Tabell 2"/>
          <p:cNvGraphicFramePr>
            <a:graphicFrameLocks noGrp="1"/>
          </p:cNvGraphicFramePr>
          <p:nvPr/>
        </p:nvGraphicFramePr>
        <p:xfrm>
          <a:off x="1524000" y="2643182"/>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4" name="Tabell 3"/>
          <p:cNvGraphicFramePr>
            <a:graphicFrameLocks noGrp="1"/>
          </p:cNvGraphicFramePr>
          <p:nvPr/>
        </p:nvGraphicFramePr>
        <p:xfrm>
          <a:off x="1524000" y="2643182"/>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89/108=82%</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11" name="Grupp 10"/>
          <p:cNvGrpSpPr/>
          <p:nvPr/>
        </p:nvGrpSpPr>
        <p:grpSpPr>
          <a:xfrm>
            <a:off x="3000364" y="3286124"/>
            <a:ext cx="1928092" cy="1726654"/>
            <a:chOff x="3000364" y="3286124"/>
            <a:chExt cx="1928092" cy="1726654"/>
          </a:xfrm>
        </p:grpSpPr>
        <p:cxnSp>
          <p:nvCxnSpPr>
            <p:cNvPr id="9" name="Kurva 8"/>
            <p:cNvCxnSpPr/>
            <p:nvPr/>
          </p:nvCxnSpPr>
          <p:spPr>
            <a:xfrm rot="5400000" flipH="1" flipV="1">
              <a:off x="2786050" y="3714752"/>
              <a:ext cx="1285884" cy="428628"/>
            </a:xfrm>
            <a:prstGeom prst="curvedConnector3">
              <a:avLst>
                <a:gd name="adj1" fmla="val 50000"/>
              </a:avLst>
            </a:prstGeom>
            <a:ln w="25400">
              <a:tailEnd type="arrow"/>
            </a:ln>
          </p:spPr>
          <p:style>
            <a:lnRef idx="1">
              <a:schemeClr val="accent1"/>
            </a:lnRef>
            <a:fillRef idx="0">
              <a:schemeClr val="accent1"/>
            </a:fillRef>
            <a:effectRef idx="0">
              <a:schemeClr val="accent1"/>
            </a:effectRef>
            <a:fontRef idx="minor">
              <a:schemeClr val="tx1"/>
            </a:fontRef>
          </p:style>
        </p:cxnSp>
        <p:sp>
          <p:nvSpPr>
            <p:cNvPr id="10" name="textruta 9"/>
            <p:cNvSpPr txBox="1"/>
            <p:nvPr/>
          </p:nvSpPr>
          <p:spPr>
            <a:xfrm>
              <a:off x="3000364" y="4643446"/>
              <a:ext cx="1928092" cy="369332"/>
            </a:xfrm>
            <a:prstGeom prst="rect">
              <a:avLst/>
            </a:prstGeom>
            <a:noFill/>
          </p:spPr>
          <p:txBody>
            <a:bodyPr wrap="none" rtlCol="0">
              <a:spAutoFit/>
            </a:bodyPr>
            <a:lstStyle/>
            <a:p>
              <a:r>
                <a:rPr lang="sv-SE" dirty="0" smtClean="0"/>
                <a:t>Totala antalet män</a:t>
              </a:r>
            </a:p>
          </p:txBody>
        </p:sp>
      </p:grpSp>
      <p:graphicFrame>
        <p:nvGraphicFramePr>
          <p:cNvPr id="12" name="Tabell 11"/>
          <p:cNvGraphicFramePr>
            <a:graphicFrameLocks noGrp="1"/>
          </p:cNvGraphicFramePr>
          <p:nvPr/>
        </p:nvGraphicFramePr>
        <p:xfrm>
          <a:off x="1524000" y="2643182"/>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89/108=82%</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19/108=18%</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aphicFrame>
        <p:nvGraphicFramePr>
          <p:cNvPr id="13" name="Tabell 12"/>
          <p:cNvGraphicFramePr>
            <a:graphicFrameLocks noGrp="1"/>
          </p:cNvGraphicFramePr>
          <p:nvPr/>
        </p:nvGraphicFramePr>
        <p:xfrm>
          <a:off x="1524000" y="2643182"/>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18%</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328/410=80%</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82/410=20%</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100%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grpSp>
        <p:nvGrpSpPr>
          <p:cNvPr id="22" name="Grupp 21"/>
          <p:cNvGrpSpPr/>
          <p:nvPr/>
        </p:nvGrpSpPr>
        <p:grpSpPr>
          <a:xfrm>
            <a:off x="3929058" y="3643314"/>
            <a:ext cx="3504120" cy="797960"/>
            <a:chOff x="3929058" y="3643314"/>
            <a:chExt cx="3504120" cy="797960"/>
          </a:xfrm>
        </p:grpSpPr>
        <p:cxnSp>
          <p:nvCxnSpPr>
            <p:cNvPr id="17" name="Kurva 16"/>
            <p:cNvCxnSpPr/>
            <p:nvPr/>
          </p:nvCxnSpPr>
          <p:spPr>
            <a:xfrm rot="10800000">
              <a:off x="3929058" y="3643314"/>
              <a:ext cx="1285884" cy="571504"/>
            </a:xfrm>
            <a:prstGeom prst="curvedConnector3">
              <a:avLst>
                <a:gd name="adj1" fmla="val 50000"/>
              </a:avLst>
            </a:prstGeom>
            <a:ln w="22225">
              <a:tailEnd type="arrow"/>
            </a:ln>
          </p:spPr>
          <p:style>
            <a:lnRef idx="1">
              <a:schemeClr val="accent1"/>
            </a:lnRef>
            <a:fillRef idx="0">
              <a:schemeClr val="accent1"/>
            </a:fillRef>
            <a:effectRef idx="0">
              <a:schemeClr val="accent1"/>
            </a:effectRef>
            <a:fontRef idx="minor">
              <a:schemeClr val="tx1"/>
            </a:fontRef>
          </p:style>
        </p:cxnSp>
        <p:sp>
          <p:nvSpPr>
            <p:cNvPr id="18" name="textruta 17"/>
            <p:cNvSpPr txBox="1"/>
            <p:nvPr/>
          </p:nvSpPr>
          <p:spPr>
            <a:xfrm>
              <a:off x="5214942" y="4071942"/>
              <a:ext cx="2218236" cy="369332"/>
            </a:xfrm>
            <a:prstGeom prst="rect">
              <a:avLst/>
            </a:prstGeom>
            <a:noFill/>
          </p:spPr>
          <p:txBody>
            <a:bodyPr wrap="none" rtlCol="0">
              <a:spAutoFit/>
            </a:bodyPr>
            <a:lstStyle/>
            <a:p>
              <a:r>
                <a:rPr lang="sv-SE" dirty="0" smtClean="0"/>
                <a:t>Totala antalet kvinnor</a:t>
              </a:r>
            </a:p>
          </p:txBody>
        </p:sp>
      </p:grpSp>
      <p:graphicFrame>
        <p:nvGraphicFramePr>
          <p:cNvPr id="20" name="Tabell 19"/>
          <p:cNvGraphicFramePr>
            <a:graphicFrameLocks noGrp="1"/>
          </p:cNvGraphicFramePr>
          <p:nvPr/>
        </p:nvGraphicFramePr>
        <p:xfrm>
          <a:off x="1524000" y="2643182"/>
          <a:ext cx="6096000" cy="1112520"/>
        </p:xfrm>
        <a:graphic>
          <a:graphicData uri="http://schemas.openxmlformats.org/drawingml/2006/table">
            <a:tbl>
              <a:tblPr firstRow="1" bandRow="1">
                <a:tableStyleId>{5940675A-B579-460E-94D1-54222C63F5DA}</a:tableStyleId>
              </a:tblPr>
              <a:tblGrid>
                <a:gridCol w="1524000"/>
                <a:gridCol w="1524000"/>
                <a:gridCol w="1524000"/>
                <a:gridCol w="1524000"/>
              </a:tblGrid>
              <a:tr h="370840">
                <a:tc>
                  <a:txBody>
                    <a:bodyPr/>
                    <a:lstStyle/>
                    <a:p>
                      <a:r>
                        <a:rPr lang="sv-SE" dirty="0" smtClean="0"/>
                        <a:t>Kön</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Positiv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Negativ</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Summa</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370840">
                <a:tc>
                  <a:txBody>
                    <a:bodyPr/>
                    <a:lstStyle/>
                    <a:p>
                      <a:r>
                        <a:rPr lang="sv-SE" dirty="0" smtClean="0"/>
                        <a:t>Män</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82%</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18%</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r>
                        <a:rPr lang="sv-SE" dirty="0" smtClean="0"/>
                        <a:t>100%</a:t>
                      </a:r>
                      <a:endParaRPr lang="sv-SE" dirty="0"/>
                    </a:p>
                  </a:txBody>
                  <a:tcPr>
                    <a:lnL w="12700" cmpd="sng">
                      <a:noFill/>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r>
              <a:tr h="370840">
                <a:tc>
                  <a:txBody>
                    <a:bodyPr/>
                    <a:lstStyle/>
                    <a:p>
                      <a:r>
                        <a:rPr lang="sv-SE" dirty="0" smtClean="0"/>
                        <a:t>Kvinnor</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80%</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20%</a:t>
                      </a:r>
                      <a:endParaRPr lang="sv-SE" dirty="0"/>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sv-SE" dirty="0" smtClean="0"/>
                        <a:t>100%</a:t>
                      </a: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21" name="textruta 20"/>
          <p:cNvSpPr txBox="1"/>
          <p:nvPr/>
        </p:nvSpPr>
        <p:spPr>
          <a:xfrm>
            <a:off x="357158" y="4214818"/>
            <a:ext cx="4000528" cy="1631216"/>
          </a:xfrm>
          <a:prstGeom prst="rect">
            <a:avLst/>
          </a:prstGeom>
          <a:noFill/>
        </p:spPr>
        <p:txBody>
          <a:bodyPr wrap="square" rtlCol="0">
            <a:spAutoFit/>
          </a:bodyPr>
          <a:lstStyle/>
          <a:p>
            <a:r>
              <a:rPr lang="sv-SE" sz="2000" dirty="0" smtClean="0"/>
              <a:t>Alltså är 82% av männen och 80% av kvinnorna positiva. Det är alltså ingen skillnad i attityd bland män och kvinnor. Attityd och kön är oberoende.</a:t>
            </a:r>
          </a:p>
        </p:txBody>
      </p:sp>
      <p:graphicFrame>
        <p:nvGraphicFramePr>
          <p:cNvPr id="23" name="Diagram 22"/>
          <p:cNvGraphicFramePr/>
          <p:nvPr/>
        </p:nvGraphicFramePr>
        <p:xfrm>
          <a:off x="5072066" y="4500570"/>
          <a:ext cx="3786214" cy="2135174"/>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xit" presetSubtype="0" fill="hold" nodeType="clickEffect">
                                  <p:stCondLst>
                                    <p:cond delay="0"/>
                                  </p:stCondLst>
                                  <p:childTnLst>
                                    <p:set>
                                      <p:cBhvr>
                                        <p:cTn id="6" dur="1" fill="hold">
                                          <p:stCondLst>
                                            <p:cond delay="0"/>
                                          </p:stCondLst>
                                        </p:cTn>
                                        <p:tgtEl>
                                          <p:spTgt spid="3"/>
                                        </p:tgtEl>
                                        <p:attrNameLst>
                                          <p:attrName>style.visibility</p:attrName>
                                        </p:attrNameLst>
                                      </p:cBhvr>
                                      <p:to>
                                        <p:strVal val="hidden"/>
                                      </p:to>
                                    </p:set>
                                  </p:childTnLst>
                                </p:cTn>
                              </p:par>
                            </p:childTnLst>
                          </p:cTn>
                        </p:par>
                        <p:par>
                          <p:cTn id="7" fill="hold">
                            <p:stCondLst>
                              <p:cond delay="0"/>
                            </p:stCondLst>
                            <p:childTnLst>
                              <p:par>
                                <p:cTn id="8" presetID="1" presetClass="entr" presetSubtype="0" fill="hold" nodeType="afterEffect">
                                  <p:stCondLst>
                                    <p:cond delay="0"/>
                                  </p:stCondLst>
                                  <p:childTnLst>
                                    <p:set>
                                      <p:cBhvr>
                                        <p:cTn id="9" dur="1" fill="hold">
                                          <p:stCondLst>
                                            <p:cond delay="0"/>
                                          </p:stCondLst>
                                        </p:cTn>
                                        <p:tgtEl>
                                          <p:spTgt spid="4"/>
                                        </p:tgtEl>
                                        <p:attrNameLst>
                                          <p:attrName>style.visibility</p:attrName>
                                        </p:attrNameLst>
                                      </p:cBhvr>
                                      <p:to>
                                        <p:strVal val="visible"/>
                                      </p:to>
                                    </p:set>
                                  </p:childTnLst>
                                </p:cTn>
                              </p:par>
                              <p:par>
                                <p:cTn id="10" presetID="1" presetClass="entr" presetSubtype="0" fill="hold" nodeType="withEffect">
                                  <p:stCondLst>
                                    <p:cond delay="0"/>
                                  </p:stCondLst>
                                  <p:childTnLst>
                                    <p:set>
                                      <p:cBhvr>
                                        <p:cTn id="11" dur="1" fill="hold">
                                          <p:stCondLst>
                                            <p:cond delay="0"/>
                                          </p:stCondLst>
                                        </p:cTn>
                                        <p:tgtEl>
                                          <p:spTgt spid="11"/>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 presetClass="exit" presetSubtype="0" fill="hold" nodeType="clickEffect">
                                  <p:stCondLst>
                                    <p:cond delay="0"/>
                                  </p:stCondLst>
                                  <p:childTnLst>
                                    <p:set>
                                      <p:cBhvr>
                                        <p:cTn id="15" dur="1" fill="hold">
                                          <p:stCondLst>
                                            <p:cond delay="0"/>
                                          </p:stCondLst>
                                        </p:cTn>
                                        <p:tgtEl>
                                          <p:spTgt spid="4"/>
                                        </p:tgtEl>
                                        <p:attrNameLst>
                                          <p:attrName>style.visibility</p:attrName>
                                        </p:attrNameLst>
                                      </p:cBhvr>
                                      <p:to>
                                        <p:strVal val="hidden"/>
                                      </p:to>
                                    </p:set>
                                  </p:childTnLst>
                                </p:cTn>
                              </p:par>
                              <p:par>
                                <p:cTn id="16" presetID="1" presetClass="exit" presetSubtype="0" fill="hold" nodeType="withEffect">
                                  <p:stCondLst>
                                    <p:cond delay="0"/>
                                  </p:stCondLst>
                                  <p:childTnLst>
                                    <p:set>
                                      <p:cBhvr>
                                        <p:cTn id="17" dur="1" fill="hold">
                                          <p:stCondLst>
                                            <p:cond delay="0"/>
                                          </p:stCondLst>
                                        </p:cTn>
                                        <p:tgtEl>
                                          <p:spTgt spid="11"/>
                                        </p:tgtEl>
                                        <p:attrNameLst>
                                          <p:attrName>style.visibility</p:attrName>
                                        </p:attrNameLst>
                                      </p:cBhvr>
                                      <p:to>
                                        <p:strVal val="hidden"/>
                                      </p:to>
                                    </p:set>
                                  </p:childTnLst>
                                </p:cTn>
                              </p:par>
                            </p:childTnLst>
                          </p:cTn>
                        </p:par>
                        <p:par>
                          <p:cTn id="18" fill="hold">
                            <p:stCondLst>
                              <p:cond delay="0"/>
                            </p:stCondLst>
                            <p:childTnLst>
                              <p:par>
                                <p:cTn id="19" presetID="1" presetClass="entr" presetSubtype="0" fill="hold" nodeType="after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xit" presetSubtype="0" fill="hold" nodeType="clickEffect">
                                  <p:stCondLst>
                                    <p:cond delay="0"/>
                                  </p:stCondLst>
                                  <p:childTnLst>
                                    <p:set>
                                      <p:cBhvr>
                                        <p:cTn id="24" dur="1" fill="hold">
                                          <p:stCondLst>
                                            <p:cond delay="0"/>
                                          </p:stCondLst>
                                        </p:cTn>
                                        <p:tgtEl>
                                          <p:spTgt spid="12"/>
                                        </p:tgtEl>
                                        <p:attrNameLst>
                                          <p:attrName>style.visibility</p:attrName>
                                        </p:attrNameLst>
                                      </p:cBhvr>
                                      <p:to>
                                        <p:strVal val="hidden"/>
                                      </p:to>
                                    </p:set>
                                  </p:childTnLst>
                                </p:cTn>
                              </p:par>
                            </p:childTnLst>
                          </p:cTn>
                        </p:par>
                        <p:par>
                          <p:cTn id="25" fill="hold">
                            <p:stCondLst>
                              <p:cond delay="0"/>
                            </p:stCondLst>
                            <p:childTnLst>
                              <p:par>
                                <p:cTn id="26" presetID="1" presetClass="entr" presetSubtype="0" fill="hold" nodeType="afterEffect">
                                  <p:stCondLst>
                                    <p:cond delay="0"/>
                                  </p:stCondLst>
                                  <p:childTnLst>
                                    <p:set>
                                      <p:cBhvr>
                                        <p:cTn id="27" dur="1" fill="hold">
                                          <p:stCondLst>
                                            <p:cond delay="0"/>
                                          </p:stCondLst>
                                        </p:cTn>
                                        <p:tgtEl>
                                          <p:spTgt spid="13"/>
                                        </p:tgtEl>
                                        <p:attrNameLst>
                                          <p:attrName>style.visibility</p:attrName>
                                        </p:attrNameLst>
                                      </p:cBhvr>
                                      <p:to>
                                        <p:strVal val="visible"/>
                                      </p:to>
                                    </p:set>
                                  </p:childTnLst>
                                </p:cTn>
                              </p:par>
                              <p:par>
                                <p:cTn id="28" presetID="1" presetClass="entr" presetSubtype="0" fill="hold" nodeType="withEffect">
                                  <p:stCondLst>
                                    <p:cond delay="0"/>
                                  </p:stCondLst>
                                  <p:childTnLst>
                                    <p:set>
                                      <p:cBhvr>
                                        <p:cTn id="29" dur="1" fill="hold">
                                          <p:stCondLst>
                                            <p:cond delay="0"/>
                                          </p:stCondLst>
                                        </p:cTn>
                                        <p:tgtEl>
                                          <p:spTgt spid="22"/>
                                        </p:tgtEl>
                                        <p:attrNameLst>
                                          <p:attrName>style.visibility</p:attrName>
                                        </p:attrNameLst>
                                      </p:cBhvr>
                                      <p:to>
                                        <p:strVal val="visible"/>
                                      </p:to>
                                    </p:set>
                                  </p:childTnLst>
                                </p:cTn>
                              </p:par>
                            </p:childTnLst>
                          </p:cTn>
                        </p:par>
                      </p:childTnLst>
                    </p:cTn>
                  </p:par>
                  <p:par>
                    <p:cTn id="30" fill="hold">
                      <p:stCondLst>
                        <p:cond delay="indefinite"/>
                      </p:stCondLst>
                      <p:childTnLst>
                        <p:par>
                          <p:cTn id="31" fill="hold">
                            <p:stCondLst>
                              <p:cond delay="0"/>
                            </p:stCondLst>
                            <p:childTnLst>
                              <p:par>
                                <p:cTn id="32" presetID="1" presetClass="exit" presetSubtype="0" fill="hold" nodeType="clickEffect">
                                  <p:stCondLst>
                                    <p:cond delay="0"/>
                                  </p:stCondLst>
                                  <p:childTnLst>
                                    <p:set>
                                      <p:cBhvr>
                                        <p:cTn id="33" dur="1" fill="hold">
                                          <p:stCondLst>
                                            <p:cond delay="0"/>
                                          </p:stCondLst>
                                        </p:cTn>
                                        <p:tgtEl>
                                          <p:spTgt spid="13"/>
                                        </p:tgtEl>
                                        <p:attrNameLst>
                                          <p:attrName>style.visibility</p:attrName>
                                        </p:attrNameLst>
                                      </p:cBhvr>
                                      <p:to>
                                        <p:strVal val="hidden"/>
                                      </p:to>
                                    </p:set>
                                  </p:childTnLst>
                                </p:cTn>
                              </p:par>
                              <p:par>
                                <p:cTn id="34" presetID="1" presetClass="exit" presetSubtype="0" fill="hold" nodeType="withEffect">
                                  <p:stCondLst>
                                    <p:cond delay="0"/>
                                  </p:stCondLst>
                                  <p:childTnLst>
                                    <p:set>
                                      <p:cBhvr>
                                        <p:cTn id="35" dur="1" fill="hold">
                                          <p:stCondLst>
                                            <p:cond delay="0"/>
                                          </p:stCondLst>
                                        </p:cTn>
                                        <p:tgtEl>
                                          <p:spTgt spid="22"/>
                                        </p:tgtEl>
                                        <p:attrNameLst>
                                          <p:attrName>style.visibility</p:attrName>
                                        </p:attrNameLst>
                                      </p:cBhvr>
                                      <p:to>
                                        <p:strVal val="hidden"/>
                                      </p:to>
                                    </p:set>
                                  </p:childTnLst>
                                </p:cTn>
                              </p:par>
                              <p:par>
                                <p:cTn id="36" presetID="1" presetClass="entr" presetSubtype="0" fill="hold" nodeType="withEffect">
                                  <p:stCondLst>
                                    <p:cond delay="0"/>
                                  </p:stCondLst>
                                  <p:childTnLst>
                                    <p:set>
                                      <p:cBhvr>
                                        <p:cTn id="37" dur="1" fill="hold">
                                          <p:stCondLst>
                                            <p:cond delay="0"/>
                                          </p:stCondLst>
                                        </p:cTn>
                                        <p:tgtEl>
                                          <p:spTgt spid="20"/>
                                        </p:tgtEl>
                                        <p:attrNameLst>
                                          <p:attrName>style.visibility</p:attrName>
                                        </p:attrNameLst>
                                      </p:cBhvr>
                                      <p:to>
                                        <p:strVal val="visible"/>
                                      </p:to>
                                    </p:set>
                                  </p:childTnLst>
                                </p:cTn>
                              </p:par>
                              <p:par>
                                <p:cTn id="38" presetID="1" presetClass="entr" presetSubtype="0" fill="hold" grpId="0" nodeType="withEffect">
                                  <p:stCondLst>
                                    <p:cond delay="0"/>
                                  </p:stCondLst>
                                  <p:childTnLst>
                                    <p:set>
                                      <p:cBhvr>
                                        <p:cTn id="39" dur="1" fill="hold">
                                          <p:stCondLst>
                                            <p:cond delay="0"/>
                                          </p:stCondLst>
                                        </p:cTn>
                                        <p:tgtEl>
                                          <p:spTgt spid="21"/>
                                        </p:tgtEl>
                                        <p:attrNameLst>
                                          <p:attrName>style.visibility</p:attrName>
                                        </p:attrNameLst>
                                      </p:cBhvr>
                                      <p:to>
                                        <p:strVal val="visible"/>
                                      </p:to>
                                    </p:set>
                                  </p:childTnLst>
                                </p:cTn>
                              </p:par>
                              <p:par>
                                <p:cTn id="40" presetID="1" presetClass="entr" presetSubtype="0" fill="hold" grpId="0" nodeType="withEffect">
                                  <p:stCondLst>
                                    <p:cond delay="0"/>
                                  </p:stCondLst>
                                  <p:childTnLst>
                                    <p:set>
                                      <p:cBhvr>
                                        <p:cTn id="41"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1" grpId="0"/>
      <p:bldGraphic spid="23" grpId="0">
        <p:bldAsOne/>
      </p:bldGraphic>
    </p:bld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224</TotalTime>
  <Words>688</Words>
  <Application>Microsoft Office PowerPoint</Application>
  <PresentationFormat>Bildspel på skärmen (4:3)</PresentationFormat>
  <Paragraphs>287</Paragraphs>
  <Slides>13</Slides>
  <Notes>0</Notes>
  <HiddenSlides>0</HiddenSlides>
  <MMClips>0</MMClips>
  <ScaleCrop>false</ScaleCrop>
  <HeadingPairs>
    <vt:vector size="4" baseType="variant">
      <vt:variant>
        <vt:lpstr>Tema</vt:lpstr>
      </vt:variant>
      <vt:variant>
        <vt:i4>1</vt:i4>
      </vt:variant>
      <vt:variant>
        <vt:lpstr>Bildrubriker</vt:lpstr>
      </vt:variant>
      <vt:variant>
        <vt:i4>13</vt:i4>
      </vt:variant>
    </vt:vector>
  </HeadingPairs>
  <TitlesOfParts>
    <vt:vector size="14" baseType="lpstr">
      <vt:lpstr>Office-tema</vt:lpstr>
      <vt:lpstr>Tabeller och diagram</vt:lpstr>
      <vt:lpstr>Kategorivariabler</vt:lpstr>
      <vt:lpstr>Bild 3</vt:lpstr>
      <vt:lpstr>Bild 4</vt:lpstr>
      <vt:lpstr>Bild 5</vt:lpstr>
      <vt:lpstr>Bild 6</vt:lpstr>
      <vt:lpstr>Bild 7</vt:lpstr>
      <vt:lpstr>Bild 8</vt:lpstr>
      <vt:lpstr>Bild 9</vt:lpstr>
      <vt:lpstr>Bild 10</vt:lpstr>
      <vt:lpstr>Kvantitativa variabler</vt:lpstr>
      <vt:lpstr>Bild 12</vt:lpstr>
      <vt:lpstr>Bild 13</vt:lpstr>
    </vt:vector>
  </TitlesOfParts>
  <Company>Chalmers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Tabeller och diagram</dc:title>
  <dc:creator>Jenny</dc:creator>
  <cp:lastModifiedBy>Jenny</cp:lastModifiedBy>
  <cp:revision>28</cp:revision>
  <dcterms:created xsi:type="dcterms:W3CDTF">2009-01-16T12:09:26Z</dcterms:created>
  <dcterms:modified xsi:type="dcterms:W3CDTF">2009-01-19T18:24:31Z</dcterms:modified>
</cp:coreProperties>
</file>